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404" r:id="rId2"/>
    <p:sldId id="433" r:id="rId3"/>
    <p:sldId id="405" r:id="rId4"/>
    <p:sldId id="417" r:id="rId5"/>
    <p:sldId id="418" r:id="rId6"/>
    <p:sldId id="419" r:id="rId7"/>
    <p:sldId id="420" r:id="rId8"/>
    <p:sldId id="421" r:id="rId9"/>
    <p:sldId id="377" r:id="rId10"/>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ozart-Don Giovanni" id="{9CFAC52A-12D5-4D7A-AE3C-AD2D0668EF1E}">
          <p14:sldIdLst>
            <p14:sldId id="404"/>
            <p14:sldId id="433"/>
            <p14:sldId id="405"/>
            <p14:sldId id="417"/>
            <p14:sldId id="418"/>
            <p14:sldId id="419"/>
            <p14:sldId id="420"/>
            <p14:sldId id="421"/>
            <p14:sldId id="377"/>
          </p14:sldIdLst>
        </p14:section>
        <p14:section name="Default Section" id="{6D5FFDB9-E44A-8A4F-A081-586CB0CDFA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110" d="100"/>
          <a:sy n="110" d="100"/>
        </p:scale>
        <p:origin x="14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10/14/23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10/14/23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10/14/23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10/14/23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10/14/23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00AC012D-2F7E-B15F-DFFE-DE400CE4D075}"/>
              </a:ext>
            </a:extLst>
          </p:cNvPr>
          <p:cNvPicPr>
            <a:picLocks noChangeAspect="1"/>
          </p:cNvPicPr>
          <p:nvPr/>
        </p:nvPicPr>
        <p:blipFill rotWithShape="1">
          <a:blip r:embed="rId2">
            <a:extLst>
              <a:ext uri="{28A0092B-C50C-407E-A947-70E740481C1C}">
                <a14:useLocalDpi xmlns:a14="http://schemas.microsoft.com/office/drawing/2010/main" val="0"/>
              </a:ext>
            </a:extLst>
          </a:blip>
          <a:srcRect r="678" b="2"/>
          <a:stretch/>
        </p:blipFill>
        <p:spPr>
          <a:xfrm>
            <a:off x="20" y="1282"/>
            <a:ext cx="9905980" cy="6856718"/>
          </a:xfrm>
          <a:prstGeom prst="rect">
            <a:avLst/>
          </a:prstGeom>
        </p:spPr>
      </p:pic>
    </p:spTree>
    <p:extLst>
      <p:ext uri="{BB962C8B-B14F-4D97-AF65-F5344CB8AC3E}">
        <p14:creationId xmlns:p14="http://schemas.microsoft.com/office/powerpoint/2010/main" val="239655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7519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Sport, drinnen, Tänzer enthält.&#10;&#10;Automatisch generierte Beschreibung">
            <a:extLst>
              <a:ext uri="{FF2B5EF4-FFF2-40B4-BE49-F238E27FC236}">
                <a16:creationId xmlns:a16="http://schemas.microsoft.com/office/drawing/2014/main" id="{C7446434-78A6-DAA1-B404-F88AA2F235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028663" cy="6858000"/>
          </a:xfrm>
          <a:prstGeom prst="rect">
            <a:avLst/>
          </a:prstGeom>
        </p:spPr>
      </p:pic>
      <p:pic>
        <p:nvPicPr>
          <p:cNvPr id="4" name="Grafik 3">
            <a:extLst>
              <a:ext uri="{FF2B5EF4-FFF2-40B4-BE49-F238E27FC236}">
                <a16:creationId xmlns:a16="http://schemas.microsoft.com/office/drawing/2014/main" id="{84054274-D15C-9193-FF32-B31128ADA6A4}"/>
              </a:ext>
            </a:extLst>
          </p:cNvPr>
          <p:cNvPicPr>
            <a:picLocks noChangeAspect="1"/>
          </p:cNvPicPr>
          <p:nvPr/>
        </p:nvPicPr>
        <p:blipFill>
          <a:blip r:embed="rId3"/>
          <a:stretch>
            <a:fillRect/>
          </a:stretch>
        </p:blipFill>
        <p:spPr>
          <a:xfrm>
            <a:off x="6026104" y="0"/>
            <a:ext cx="2786590" cy="1397479"/>
          </a:xfrm>
          <a:prstGeom prst="rect">
            <a:avLst/>
          </a:prstGeom>
        </p:spPr>
      </p:pic>
      <p:sp>
        <p:nvSpPr>
          <p:cNvPr id="6" name="Textfeld 5">
            <a:extLst>
              <a:ext uri="{FF2B5EF4-FFF2-40B4-BE49-F238E27FC236}">
                <a16:creationId xmlns:a16="http://schemas.microsoft.com/office/drawing/2014/main" id="{AA51C731-6269-D246-8BD9-479C5A0FB67B}"/>
              </a:ext>
            </a:extLst>
          </p:cNvPr>
          <p:cNvSpPr txBox="1"/>
          <p:nvPr/>
        </p:nvSpPr>
        <p:spPr>
          <a:xfrm>
            <a:off x="5115464" y="1382286"/>
            <a:ext cx="4537494" cy="4093428"/>
          </a:xfrm>
          <a:prstGeom prst="rect">
            <a:avLst/>
          </a:prstGeom>
          <a:noFill/>
        </p:spPr>
        <p:txBody>
          <a:bodyPr wrap="square">
            <a:spAutoFit/>
          </a:bodyPr>
          <a:lstStyle/>
          <a:p>
            <a:r>
              <a:rPr lang="zh-CN" altLang="en-US" sz="1000" dirty="0"/>
              <a:t>与瓦格纳的 </a:t>
            </a:r>
            <a:r>
              <a:rPr lang="en-US" altLang="zh-CN" sz="1000" dirty="0"/>
              <a:t>»Ring« </a:t>
            </a:r>
            <a:r>
              <a:rPr lang="zh-CN" altLang="en-US" sz="1000" dirty="0"/>
              <a:t>四部曲相反，莫扎特</a:t>
            </a:r>
            <a:r>
              <a:rPr lang="en-US" altLang="zh-CN" sz="1000" dirty="0"/>
              <a:t>-</a:t>
            </a:r>
            <a:r>
              <a:rPr lang="zh-CN" altLang="en-US" sz="1000" dirty="0"/>
              <a:t>达庞特三部曲并未被视为一个循环。 直到后来，“三部曲”一词才应用于</a:t>
            </a:r>
            <a:r>
              <a:rPr lang="en-US" altLang="zh-CN" sz="1000" dirty="0"/>
              <a:t>《</a:t>
            </a:r>
            <a:r>
              <a:rPr lang="zh-CN" altLang="en-US" sz="1000" dirty="0"/>
              <a:t>费加罗的婚礼</a:t>
            </a:r>
            <a:r>
              <a:rPr lang="en-US" altLang="zh-CN" sz="1000" dirty="0"/>
              <a:t>》</a:t>
            </a:r>
            <a:r>
              <a:rPr lang="zh-CN" altLang="en-US" sz="1000" dirty="0"/>
              <a:t>（</a:t>
            </a:r>
            <a:r>
              <a:rPr lang="en-US" altLang="zh-CN" sz="1000" dirty="0"/>
              <a:t>1786 </a:t>
            </a:r>
            <a:r>
              <a:rPr lang="zh-CN" altLang="en-US" sz="1000" dirty="0"/>
              <a:t>年）、</a:t>
            </a:r>
            <a:r>
              <a:rPr lang="en-US" altLang="zh-CN" sz="1000" dirty="0"/>
              <a:t>《</a:t>
            </a:r>
            <a:r>
              <a:rPr lang="zh-CN" altLang="en-US" sz="1000" dirty="0"/>
              <a:t>唐璜</a:t>
            </a:r>
            <a:r>
              <a:rPr lang="en-US" altLang="zh-CN" sz="1000" dirty="0"/>
              <a:t>》</a:t>
            </a:r>
            <a:r>
              <a:rPr lang="zh-CN" altLang="en-US" sz="1000" dirty="0"/>
              <a:t>（</a:t>
            </a:r>
            <a:r>
              <a:rPr lang="en-US" altLang="zh-CN" sz="1000" dirty="0"/>
              <a:t>1787/88 </a:t>
            </a:r>
            <a:r>
              <a:rPr lang="zh-CN" altLang="en-US" sz="1000" dirty="0"/>
              <a:t>年）和</a:t>
            </a:r>
            <a:r>
              <a:rPr lang="en-US" altLang="zh-CN" sz="1000" dirty="0"/>
              <a:t>《</a:t>
            </a:r>
            <a:r>
              <a:rPr lang="zh-CN" altLang="en-US" sz="1000" dirty="0"/>
              <a:t>女人的心</a:t>
            </a:r>
            <a:r>
              <a:rPr lang="en-US" altLang="zh-CN" sz="1000" dirty="0"/>
              <a:t>》</a:t>
            </a:r>
            <a:r>
              <a:rPr lang="zh-CN" altLang="en-US" sz="1000" dirty="0"/>
              <a:t>（</a:t>
            </a:r>
            <a:r>
              <a:rPr lang="en-US" altLang="zh-CN" sz="1000" dirty="0"/>
              <a:t>1790 </a:t>
            </a:r>
            <a:r>
              <a:rPr lang="zh-CN" altLang="en-US" sz="1000" dirty="0"/>
              <a:t>年），它们唯一的共同点是一个歌剧史上最受启发的二重奏</a:t>
            </a:r>
            <a:endParaRPr lang="de-DE" altLang="zh-CN" sz="1000" dirty="0"/>
          </a:p>
          <a:p>
            <a:endParaRPr lang="de-DE" sz="1000" dirty="0"/>
          </a:p>
          <a:p>
            <a:r>
              <a:rPr lang="zh-CN" altLang="en-US" sz="1000" dirty="0"/>
              <a:t>这三部杰作的起源标志着一次相遇，当然还有某种志同道合的精神。 两个男人，两个旅行者，在法国大革命的早晨，他们在欧洲各地的街道和旅馆里走来走去，在那里他们遇到了上帝和世界、冒险家、哲学家和逃亡或醉酒的女人。 他们日复一日地生活着，晚上欢呼，早上追赶，总是手牵手，不止一次相爱。 在不到四年的时间里，从 </a:t>
            </a:r>
            <a:r>
              <a:rPr lang="en-US" altLang="zh-CN" sz="1000" dirty="0"/>
              <a:t>1786 </a:t>
            </a:r>
            <a:r>
              <a:rPr lang="zh-CN" altLang="en-US" sz="1000" dirty="0"/>
              <a:t>年到 </a:t>
            </a:r>
            <a:r>
              <a:rPr lang="en-US" altLang="zh-CN" sz="1000" dirty="0"/>
              <a:t>1790 </a:t>
            </a:r>
            <a:r>
              <a:rPr lang="zh-CN" altLang="en-US" sz="1000" dirty="0"/>
              <a:t>年，他们创造了一幅至今仍令人惊叹的时代画像。 因为即使人们在其中首先认识到 </a:t>
            </a:r>
            <a:r>
              <a:rPr lang="en-US" altLang="zh-CN" sz="1000" dirty="0"/>
              <a:t>18 </a:t>
            </a:r>
            <a:r>
              <a:rPr lang="zh-CN" altLang="en-US" sz="1000" dirty="0"/>
              <a:t>世纪末人们的本质，它仍然是普遍的，扑粉的假发和丝带都不会阻止后代人认同它。 即使这个“三部曲”是偶然的</a:t>
            </a:r>
            <a:r>
              <a:rPr lang="en-US" altLang="zh-CN" sz="1000" dirty="0"/>
              <a:t>——</a:t>
            </a:r>
            <a:r>
              <a:rPr lang="zh-CN" altLang="en-US" sz="1000" dirty="0"/>
              <a:t>如果莫扎特活得再长一点，人们甚至可以说是四部曲甚至五部曲</a:t>
            </a:r>
            <a:r>
              <a:rPr lang="en-US" altLang="zh-CN" sz="1000" dirty="0"/>
              <a:t>——</a:t>
            </a:r>
            <a:r>
              <a:rPr lang="zh-CN" altLang="en-US" sz="1000" dirty="0"/>
              <a:t>它仍然包含许多共同的人物、反复出现的情况和注释以及术语的延续的内容，一条红线变得可以识别，这使得今天可以讲述莫扎特和达庞特讲述的故事。</a:t>
            </a:r>
            <a:endParaRPr lang="de-DE" altLang="zh-CN" sz="1000" dirty="0"/>
          </a:p>
          <a:p>
            <a:endParaRPr lang="de-DE" sz="1000" dirty="0"/>
          </a:p>
          <a:p>
            <a:r>
              <a:rPr lang="de-DE" sz="1000" dirty="0"/>
              <a:t>DAS PORTRÄT EINER GENERATION </a:t>
            </a:r>
            <a:r>
              <a:rPr lang="zh-CN" altLang="en-US" sz="1000" dirty="0"/>
              <a:t>三部作品可以凝结出一代人的肖像，分三幕讲述：</a:t>
            </a:r>
            <a:r>
              <a:rPr lang="en-US" altLang="zh-CN" sz="1000" dirty="0"/>
              <a:t>»</a:t>
            </a:r>
            <a:r>
              <a:rPr lang="en-US" altLang="zh-CN" sz="1000" dirty="0" err="1"/>
              <a:t>Così</a:t>
            </a:r>
            <a:r>
              <a:rPr lang="en-US" altLang="zh-CN" sz="1000" dirty="0"/>
              <a:t> fan </a:t>
            </a:r>
            <a:r>
              <a:rPr lang="en-US" altLang="zh-CN" sz="1000" dirty="0" err="1"/>
              <a:t>tutte</a:t>
            </a:r>
            <a:r>
              <a:rPr lang="en-US" altLang="zh-CN" sz="1000" dirty="0"/>
              <a:t>«</a:t>
            </a:r>
            <a:r>
              <a:rPr lang="zh-CN" altLang="en-US" sz="1000" dirty="0"/>
              <a:t>，正确的副标题是 </a:t>
            </a:r>
            <a:r>
              <a:rPr lang="en-US" altLang="zh-CN" sz="1000" dirty="0"/>
              <a:t>»La </a:t>
            </a:r>
            <a:r>
              <a:rPr lang="en-US" altLang="zh-CN" sz="1000" dirty="0" err="1"/>
              <a:t>scuola</a:t>
            </a:r>
            <a:r>
              <a:rPr lang="en-US" altLang="zh-CN" sz="1000" dirty="0"/>
              <a:t> </a:t>
            </a:r>
            <a:r>
              <a:rPr lang="en-US" altLang="zh-CN" sz="1000" dirty="0" err="1"/>
              <a:t>degli</a:t>
            </a:r>
            <a:r>
              <a:rPr lang="en-US" altLang="zh-CN" sz="1000" dirty="0"/>
              <a:t> </a:t>
            </a:r>
            <a:r>
              <a:rPr lang="en-US" altLang="zh-CN" sz="1000" dirty="0" err="1"/>
              <a:t>amanti</a:t>
            </a:r>
            <a:r>
              <a:rPr lang="en-US" altLang="zh-CN" sz="1000" dirty="0"/>
              <a:t>«</a:t>
            </a:r>
            <a:r>
              <a:rPr lang="zh-CN" altLang="en-US" sz="1000" dirty="0"/>
              <a:t>：青年和学徒，或 </a:t>
            </a:r>
            <a:r>
              <a:rPr lang="en-US" altLang="zh-CN" sz="1000" dirty="0"/>
              <a:t>»initiation« »Le </a:t>
            </a:r>
            <a:r>
              <a:rPr lang="en-US" altLang="zh-CN" sz="1000" dirty="0" err="1"/>
              <a:t>nozze</a:t>
            </a:r>
            <a:r>
              <a:rPr lang="en-US" altLang="zh-CN" sz="1000" dirty="0"/>
              <a:t> di Figaro«</a:t>
            </a:r>
            <a:r>
              <a:rPr lang="zh-CN" altLang="en-US" sz="1000" dirty="0"/>
              <a:t>：婚姻生活，他的快乐时光，也是他的 </a:t>
            </a:r>
            <a:r>
              <a:rPr lang="en-US" altLang="zh-CN" sz="1000" dirty="0"/>
              <a:t>»</a:t>
            </a:r>
            <a:r>
              <a:rPr lang="zh-CN" altLang="en-US" sz="1000" dirty="0"/>
              <a:t>中年危机</a:t>
            </a:r>
            <a:r>
              <a:rPr lang="en-US" altLang="zh-CN" sz="1000" dirty="0"/>
              <a:t>« »Don Giovanni «: </a:t>
            </a:r>
            <a:r>
              <a:rPr lang="zh-CN" altLang="en-US" sz="1000" dirty="0"/>
              <a:t>成熟期直至死亡</a:t>
            </a:r>
            <a:endParaRPr lang="de-DE" sz="1000" dirty="0"/>
          </a:p>
          <a:p>
            <a:r>
              <a:rPr lang="zh-CN" altLang="en-US" sz="1000" dirty="0"/>
              <a:t>以这种顺序而不是按照创作的时间顺序来观看作品，一方面可以探索从</a:t>
            </a:r>
            <a:r>
              <a:rPr lang="en-US" altLang="zh-CN" sz="1000" dirty="0"/>
              <a:t>《</a:t>
            </a:r>
            <a:r>
              <a:rPr lang="en-US" sz="1000" dirty="0" err="1"/>
              <a:t>Così</a:t>
            </a:r>
            <a:r>
              <a:rPr lang="en-US" sz="1000" dirty="0"/>
              <a:t> fan </a:t>
            </a:r>
            <a:r>
              <a:rPr lang="en-US" sz="1000" dirty="0" err="1"/>
              <a:t>tutte</a:t>
            </a:r>
            <a:r>
              <a:rPr lang="en-US" sz="1000" dirty="0"/>
              <a:t>》</a:t>
            </a:r>
            <a:r>
              <a:rPr lang="zh-CN" altLang="en-US" sz="1000" dirty="0"/>
              <a:t>中主人公的青春期到成熟和死亡的时间逻辑。 </a:t>
            </a:r>
            <a:r>
              <a:rPr lang="en-US" altLang="zh-CN" sz="1000" dirty="0"/>
              <a:t>»</a:t>
            </a:r>
            <a:r>
              <a:rPr lang="en-US" sz="1000" dirty="0"/>
              <a:t>Don Giovanni« </a:t>
            </a:r>
            <a:r>
              <a:rPr lang="zh-CN" altLang="en-US" sz="1000" dirty="0"/>
              <a:t>足以重新发现，另一方面，也足以说明手工制作的莫扎特和达庞特联合作品的一个基本方面。 后者意味着在 </a:t>
            </a:r>
            <a:r>
              <a:rPr lang="en-US" sz="1000" dirty="0"/>
              <a:t>Michel Foucault </a:t>
            </a:r>
            <a:r>
              <a:rPr lang="zh-CN" altLang="en-US" sz="1000" dirty="0"/>
              <a:t>之后，甚至在 </a:t>
            </a:r>
            <a:r>
              <a:rPr lang="en-US" sz="1000" dirty="0"/>
              <a:t>Michel Houellebecq </a:t>
            </a:r>
            <a:r>
              <a:rPr lang="zh-CN" altLang="en-US" sz="1000" dirty="0"/>
              <a:t>之后，今天人们可以接受作品的方式</a:t>
            </a:r>
            <a:endParaRPr lang="en-US" sz="1000" dirty="0"/>
          </a:p>
        </p:txBody>
      </p:sp>
      <p:pic>
        <p:nvPicPr>
          <p:cNvPr id="8" name="Grafik 7">
            <a:extLst>
              <a:ext uri="{FF2B5EF4-FFF2-40B4-BE49-F238E27FC236}">
                <a16:creationId xmlns:a16="http://schemas.microsoft.com/office/drawing/2014/main" id="{0EB99008-160D-F342-A747-EA76572F1FC5}"/>
              </a:ext>
            </a:extLst>
          </p:cNvPr>
          <p:cNvPicPr>
            <a:picLocks noChangeAspect="1"/>
          </p:cNvPicPr>
          <p:nvPr/>
        </p:nvPicPr>
        <p:blipFill>
          <a:blip r:embed="rId4"/>
          <a:stretch>
            <a:fillRect/>
          </a:stretch>
        </p:blipFill>
        <p:spPr>
          <a:xfrm>
            <a:off x="6145961" y="5248275"/>
            <a:ext cx="2476500" cy="1609725"/>
          </a:xfrm>
          <a:prstGeom prst="rect">
            <a:avLst/>
          </a:prstGeom>
        </p:spPr>
      </p:pic>
    </p:spTree>
    <p:extLst>
      <p:ext uri="{BB962C8B-B14F-4D97-AF65-F5344CB8AC3E}">
        <p14:creationId xmlns:p14="http://schemas.microsoft.com/office/powerpoint/2010/main" val="2003173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51C09BF5-55DB-37C1-9477-B24DDDA90094}"/>
              </a:ext>
            </a:extLst>
          </p:cNvPr>
          <p:cNvSpPr txBox="1"/>
          <p:nvPr/>
        </p:nvSpPr>
        <p:spPr>
          <a:xfrm>
            <a:off x="4753155" y="174588"/>
            <a:ext cx="5152845" cy="4708981"/>
          </a:xfrm>
          <a:prstGeom prst="rect">
            <a:avLst/>
          </a:prstGeom>
          <a:noFill/>
        </p:spPr>
        <p:txBody>
          <a:bodyPr wrap="square">
            <a:spAutoFit/>
          </a:bodyPr>
          <a:lstStyle/>
          <a:p>
            <a:r>
              <a:rPr lang="en-US" altLang="zh-CN" sz="1000" dirty="0"/>
              <a:t>2019 </a:t>
            </a:r>
            <a:r>
              <a:rPr lang="zh-CN" altLang="en-US" sz="1000" dirty="0"/>
              <a:t>年：最后，</a:t>
            </a:r>
            <a:r>
              <a:rPr lang="en-US" altLang="zh-CN" sz="1000" dirty="0"/>
              <a:t>《</a:t>
            </a:r>
            <a:r>
              <a:rPr lang="zh-CN" altLang="en-US" sz="1000" dirty="0"/>
              <a:t>唐乔瓦尼</a:t>
            </a:r>
            <a:r>
              <a:rPr lang="en-US" altLang="zh-CN" sz="1000" dirty="0"/>
              <a:t>》</a:t>
            </a:r>
            <a:r>
              <a:rPr lang="zh-CN" altLang="en-US" sz="1000" dirty="0"/>
              <a:t>让我们得以逃离现实。 一个男人的逃离，他既爱又拒绝一个充满悖论的世界。 一个宽容和不育、自由和探索的世界，性变得比以往任何时候都更加危险。 他失去了立足点，随着时间的推移，他受到的迫害越来越多，尽管人的法理似乎与他无关。 他的前行也是对自由的绝望追求，无论代价有多高：死亡</a:t>
            </a:r>
            <a:endParaRPr lang="de-DE" altLang="zh-CN" sz="1000" dirty="0"/>
          </a:p>
          <a:p>
            <a:endParaRPr lang="de-DE" sz="1000" dirty="0"/>
          </a:p>
          <a:p>
            <a:r>
              <a:rPr lang="pt-BR" sz="1000" dirty="0">
                <a:highlight>
                  <a:srgbClr val="FFFF00"/>
                </a:highlight>
              </a:rPr>
              <a:t>» C O S Ì FA N T U T T E , C O S Ì FA N T U T T I«</a:t>
            </a:r>
            <a:endParaRPr lang="de-DE" sz="1000" dirty="0">
              <a:highlight>
                <a:srgbClr val="FFFF00"/>
              </a:highlight>
            </a:endParaRPr>
          </a:p>
          <a:p>
            <a:endParaRPr lang="de-DE" sz="1000" dirty="0"/>
          </a:p>
          <a:p>
            <a:r>
              <a:rPr lang="zh-CN" altLang="en-US" sz="1000" dirty="0"/>
              <a:t>所以我们的故事始于 </a:t>
            </a:r>
            <a:r>
              <a:rPr lang="en-US" altLang="zh-CN" sz="1000" dirty="0"/>
              <a:t>1969 </a:t>
            </a:r>
            <a:r>
              <a:rPr lang="zh-CN" altLang="en-US" sz="1000" dirty="0"/>
              <a:t>年，在 </a:t>
            </a:r>
            <a:r>
              <a:rPr lang="en-US" altLang="zh-CN" sz="1000" dirty="0"/>
              <a:t>Serge Gainsbourg </a:t>
            </a:r>
            <a:r>
              <a:rPr lang="zh-CN" altLang="en-US" sz="1000" dirty="0"/>
              <a:t>或 </a:t>
            </a:r>
            <a:r>
              <a:rPr lang="en-US" altLang="zh-CN" sz="1000" dirty="0"/>
              <a:t>Jane Birkin </a:t>
            </a:r>
            <a:r>
              <a:rPr lang="zh-CN" altLang="en-US" sz="1000" dirty="0"/>
              <a:t>的 </a:t>
            </a:r>
            <a:r>
              <a:rPr lang="en-US" altLang="zh-CN" sz="1000" dirty="0"/>
              <a:t>»</a:t>
            </a:r>
            <a:r>
              <a:rPr lang="en-US" altLang="zh-CN" sz="1000" dirty="0" err="1"/>
              <a:t>Année</a:t>
            </a:r>
            <a:r>
              <a:rPr lang="en-US" altLang="zh-CN" sz="1000" dirty="0"/>
              <a:t> </a:t>
            </a:r>
            <a:r>
              <a:rPr lang="en-US" altLang="zh-CN" sz="1000" dirty="0" err="1"/>
              <a:t>érotique</a:t>
            </a:r>
            <a:r>
              <a:rPr lang="en-US" altLang="zh-CN" sz="1000" dirty="0"/>
              <a:t>« </a:t>
            </a:r>
            <a:r>
              <a:rPr lang="zh-CN" altLang="en-US" sz="1000" dirty="0"/>
              <a:t>中，到今天结束。 当然，莫扎特和达庞特的世界并非基于现实主义，更不能反映历史的准确性。 尽管如此，看到人物以惊人的轻松穿上我们时代的衣服，就像社会辩论的代言人或自 </a:t>
            </a:r>
            <a:r>
              <a:rPr lang="en-US" altLang="zh-CN" sz="1000" dirty="0"/>
              <a:t>18 </a:t>
            </a:r>
            <a:r>
              <a:rPr lang="zh-CN" altLang="en-US" sz="1000" dirty="0"/>
              <a:t>世纪以来发生重大变化但尚未得到澄清的私密问题的代言人一样，令人着迷。 戏剧和音乐的核心是男女之间的关系：是什么让他们走到一起，是什么让他们分开，他们互相说话的方式，互相说谎，争论，但最重要的是</a:t>
            </a:r>
            <a:r>
              <a:rPr lang="en-US" altLang="zh-CN" sz="1000" dirty="0"/>
              <a:t>»</a:t>
            </a:r>
            <a:r>
              <a:rPr lang="en-US" altLang="zh-CN" sz="1000" dirty="0" err="1"/>
              <a:t>Così</a:t>
            </a:r>
            <a:r>
              <a:rPr lang="en-US" altLang="zh-CN" sz="1000" dirty="0"/>
              <a:t> fan </a:t>
            </a:r>
            <a:r>
              <a:rPr lang="en-US" altLang="zh-CN" sz="1000" dirty="0" err="1"/>
              <a:t>tutte</a:t>
            </a:r>
            <a:r>
              <a:rPr lang="en-US" altLang="zh-CN" sz="1000" dirty="0"/>
              <a:t> « and »Le </a:t>
            </a:r>
            <a:r>
              <a:rPr lang="en-US" altLang="zh-CN" sz="1000" dirty="0" err="1"/>
              <a:t>nozze</a:t>
            </a:r>
            <a:r>
              <a:rPr lang="en-US" altLang="zh-CN" sz="1000" dirty="0"/>
              <a:t> di Figaro«</a:t>
            </a:r>
            <a:r>
              <a:rPr lang="zh-CN" altLang="en-US" sz="1000" dirty="0"/>
              <a:t>：如果你责备女人，那么就对男人做同样的事情，如果你评判男人，那么对女人也做同样的事情。 谁有判断力？ 教会、社会、法律、人民</a:t>
            </a:r>
            <a:r>
              <a:rPr lang="en-US" altLang="zh-CN" sz="1000" dirty="0"/>
              <a:t>——</a:t>
            </a:r>
            <a:r>
              <a:rPr lang="zh-CN" altLang="en-US" sz="1000" dirty="0"/>
              <a:t>上帝？ “女人就是这样”，还有“男人就是这样”，因为不忠、狡猾、矛盾没有性别之分，和“背信弃义”一样。 我们是自己的法官。 嫉妒是一种致命的罪过，同时也是完全多余的。 人们永远不会停止将自己的弱点和错误归咎于同胞。 当每个时代都如此热情地离开“</a:t>
            </a:r>
            <a:r>
              <a:rPr lang="en-US" altLang="zh-CN" sz="1000" dirty="0" err="1"/>
              <a:t>Così</a:t>
            </a:r>
            <a:r>
              <a:rPr lang="en-US" altLang="zh-CN" sz="1000" dirty="0"/>
              <a:t>”</a:t>
            </a:r>
            <a:r>
              <a:rPr lang="zh-CN" altLang="en-US" sz="1000" dirty="0"/>
              <a:t>的河岸、“</a:t>
            </a:r>
            <a:r>
              <a:rPr lang="en-US" altLang="zh-CN" sz="1000" dirty="0" err="1"/>
              <a:t>Nozze</a:t>
            </a:r>
            <a:r>
              <a:rPr lang="en-US" altLang="zh-CN" sz="1000" dirty="0"/>
              <a:t>”</a:t>
            </a:r>
            <a:r>
              <a:rPr lang="zh-CN" altLang="en-US" sz="1000" dirty="0"/>
              <a:t>的夜间花园和“</a:t>
            </a:r>
            <a:r>
              <a:rPr lang="en-US" altLang="zh-CN" sz="1000" dirty="0"/>
              <a:t>Don Giovanni”</a:t>
            </a:r>
            <a:r>
              <a:rPr lang="zh-CN" altLang="en-US" sz="1000" dirty="0"/>
              <a:t>的阴暗街道时，这些问题将永远无法解决，关系也永远不会平静。 这是正常的，不，甚至是好的，莫扎特和达庞特通过这个暮光之城结局的错觉告诉我们，悲剧与喜剧的交流，最大的悲伤和最无情的欢乐结合在一起，因为这就是生命的本质。 他们想教育我们，为我们节省时间，就像马塞尔</a:t>
            </a:r>
            <a:r>
              <a:rPr lang="en-US" altLang="zh-CN" sz="1000" dirty="0"/>
              <a:t>·</a:t>
            </a:r>
            <a:r>
              <a:rPr lang="zh-CN" altLang="en-US" sz="1000" dirty="0"/>
              <a:t>普鲁斯特 </a:t>
            </a:r>
            <a:r>
              <a:rPr lang="en-US" altLang="zh-CN" sz="1000" dirty="0"/>
              <a:t>(Marcel Proust) </a:t>
            </a:r>
            <a:r>
              <a:rPr lang="zh-CN" altLang="en-US" sz="1000" dirty="0"/>
              <a:t>在</a:t>
            </a:r>
            <a:r>
              <a:rPr lang="en-US" altLang="zh-CN" sz="1000" dirty="0"/>
              <a:t>《</a:t>
            </a:r>
            <a:r>
              <a:rPr lang="zh-CN" altLang="en-US" sz="1000" dirty="0"/>
              <a:t>囚徒</a:t>
            </a:r>
            <a:r>
              <a:rPr lang="en-US" altLang="zh-CN" sz="1000" dirty="0"/>
              <a:t>》(The Prisoner, 1923) </a:t>
            </a:r>
            <a:r>
              <a:rPr lang="zh-CN" altLang="en-US" sz="1000" dirty="0"/>
              <a:t>中无情地剖析了无望的、有毒的嫉妒阴谋一样。 他们教导我们，男人和女人是同一个血肉之躯，有着相同的美和弱点，如果我们能接受这一点，并从唐</a:t>
            </a:r>
            <a:r>
              <a:rPr lang="en-US" altLang="zh-CN" sz="1000" dirty="0"/>
              <a:t>·</a:t>
            </a:r>
            <a:r>
              <a:rPr lang="zh-CN" altLang="en-US" sz="1000" dirty="0"/>
              <a:t>阿方索口中呼吸一口伊壁鸠鲁哲学的微风，我们就会很幸福。 她的力量在于展示了一个人必须与社会或自己进行多少斗争才能到达那里，理解和接受这一点，以及为自己和他人站起来诚实需要多大的勇气。 基本上，三部曲讲述了一个艰难、混乱的解脱故事，在许多方面证明这是一种启蒙，但却是通往幸福的唯一途径。</a:t>
            </a:r>
            <a:endParaRPr lang="de-DE" altLang="zh-CN" sz="1000" dirty="0"/>
          </a:p>
          <a:p>
            <a:endParaRPr lang="de-DE" sz="1000" dirty="0"/>
          </a:p>
          <a:p>
            <a:endParaRPr lang="en-US" sz="1000" dirty="0"/>
          </a:p>
        </p:txBody>
      </p:sp>
      <p:pic>
        <p:nvPicPr>
          <p:cNvPr id="3" name="Grafik 2">
            <a:extLst>
              <a:ext uri="{FF2B5EF4-FFF2-40B4-BE49-F238E27FC236}">
                <a16:creationId xmlns:a16="http://schemas.microsoft.com/office/drawing/2014/main" id="{44D748BA-FDA2-2F0E-9616-A7D604B2B436}"/>
              </a:ext>
            </a:extLst>
          </p:cNvPr>
          <p:cNvPicPr>
            <a:picLocks noChangeAspect="1"/>
          </p:cNvPicPr>
          <p:nvPr/>
        </p:nvPicPr>
        <p:blipFill>
          <a:blip r:embed="rId2"/>
          <a:stretch>
            <a:fillRect/>
          </a:stretch>
        </p:blipFill>
        <p:spPr>
          <a:xfrm>
            <a:off x="1068514" y="-34961"/>
            <a:ext cx="2786590" cy="1397479"/>
          </a:xfrm>
          <a:prstGeom prst="rect">
            <a:avLst/>
          </a:prstGeom>
        </p:spPr>
      </p:pic>
      <p:sp>
        <p:nvSpPr>
          <p:cNvPr id="4" name="Textfeld 3">
            <a:extLst>
              <a:ext uri="{FF2B5EF4-FFF2-40B4-BE49-F238E27FC236}">
                <a16:creationId xmlns:a16="http://schemas.microsoft.com/office/drawing/2014/main" id="{17BBAFE3-55C9-58C2-F77D-5D1CA65D30FC}"/>
              </a:ext>
            </a:extLst>
          </p:cNvPr>
          <p:cNvSpPr txBox="1"/>
          <p:nvPr/>
        </p:nvSpPr>
        <p:spPr>
          <a:xfrm>
            <a:off x="72291" y="1288024"/>
            <a:ext cx="4603226" cy="5632311"/>
          </a:xfrm>
          <a:prstGeom prst="rect">
            <a:avLst/>
          </a:prstGeom>
          <a:noFill/>
        </p:spPr>
        <p:txBody>
          <a:bodyPr wrap="square">
            <a:spAutoFit/>
          </a:bodyPr>
          <a:lstStyle/>
          <a:p>
            <a:r>
              <a:rPr lang="zh-CN" altLang="en-US" sz="1000" dirty="0"/>
              <a:t>事实上，令人惊奇的是，米歇尔</a:t>
            </a:r>
            <a:r>
              <a:rPr lang="en-US" altLang="zh-CN" sz="1000" dirty="0"/>
              <a:t>·</a:t>
            </a:r>
            <a:r>
              <a:rPr lang="zh-CN" altLang="en-US" sz="1000" dirty="0"/>
              <a:t>福柯 </a:t>
            </a:r>
            <a:r>
              <a:rPr lang="en-US" altLang="zh-CN" sz="1000" dirty="0"/>
              <a:t>(Michel Foucault) </a:t>
            </a:r>
            <a:r>
              <a:rPr lang="zh-CN" altLang="en-US" sz="1000" dirty="0"/>
              <a:t>还根据他的作品</a:t>
            </a:r>
            <a:r>
              <a:rPr lang="en-US" altLang="zh-CN" sz="1000" dirty="0"/>
              <a:t>《</a:t>
            </a:r>
            <a:r>
              <a:rPr lang="zh-CN" altLang="en-US" sz="1000" dirty="0"/>
              <a:t>性与真理</a:t>
            </a:r>
            <a:r>
              <a:rPr lang="en-US" altLang="zh-CN" sz="1000" dirty="0"/>
              <a:t>》(1976-1984) </a:t>
            </a:r>
            <a:r>
              <a:rPr lang="zh-CN" altLang="en-US" sz="1000" dirty="0"/>
              <a:t>组成了三联画，其标题也可以作为三部曲作品的副标题：</a:t>
            </a:r>
            <a:endParaRPr lang="de-DE" altLang="zh-CN" sz="1000" dirty="0"/>
          </a:p>
          <a:p>
            <a:endParaRPr lang="de-DE" sz="1000" dirty="0"/>
          </a:p>
          <a:p>
            <a:r>
              <a:rPr lang="de-DE" sz="1000" dirty="0"/>
              <a:t>Band 1: »Der Wille zum Wissen« </a:t>
            </a:r>
          </a:p>
          <a:p>
            <a:r>
              <a:rPr lang="de-DE" sz="1000" dirty="0"/>
              <a:t>Band 2: »Der Gebrauch der Lüste« </a:t>
            </a:r>
          </a:p>
          <a:p>
            <a:r>
              <a:rPr lang="de-DE" sz="1000" dirty="0"/>
              <a:t>Band 3: »Die Sorge um sich«</a:t>
            </a:r>
          </a:p>
          <a:p>
            <a:endParaRPr lang="de-DE" sz="1000" dirty="0"/>
          </a:p>
          <a:p>
            <a:r>
              <a:rPr lang="zh-CN" altLang="en-US" sz="1000" dirty="0"/>
              <a:t>虽然三部曲中经常提到爱情游戏、嫉妒和挫折，甚至是“爱情的阶段”，但人们常常忽视后者产生了同样重要的关于性的话语和反思，就像</a:t>
            </a:r>
            <a:r>
              <a:rPr lang="en-US" altLang="zh-CN" sz="1000" dirty="0"/>
              <a:t>Casanova</a:t>
            </a:r>
            <a:r>
              <a:rPr lang="zh-CN" altLang="en-US" sz="1000" dirty="0"/>
              <a:t>、</a:t>
            </a:r>
            <a:r>
              <a:rPr lang="en-US" altLang="zh-CN" sz="1000" dirty="0"/>
              <a:t>Choderlos de </a:t>
            </a:r>
            <a:r>
              <a:rPr lang="en-US" altLang="zh-CN" sz="1000" dirty="0" err="1"/>
              <a:t>Laclos</a:t>
            </a:r>
            <a:r>
              <a:rPr lang="zh-CN" altLang="en-US" sz="1000" dirty="0"/>
              <a:t>、</a:t>
            </a:r>
            <a:r>
              <a:rPr lang="en-US" altLang="zh-CN" sz="1000" dirty="0"/>
              <a:t>Marivaux</a:t>
            </a:r>
            <a:r>
              <a:rPr lang="zh-CN" altLang="en-US" sz="1000" dirty="0"/>
              <a:t>、</a:t>
            </a:r>
            <a:r>
              <a:rPr lang="en-US" altLang="zh-CN" sz="1000" dirty="0"/>
              <a:t>Sade </a:t>
            </a:r>
            <a:r>
              <a:rPr lang="zh-CN" altLang="en-US" sz="1000" dirty="0"/>
              <a:t>或 </a:t>
            </a:r>
            <a:r>
              <a:rPr lang="en-US" altLang="zh-CN" sz="1000" dirty="0" err="1"/>
              <a:t>Füssli</a:t>
            </a:r>
            <a:r>
              <a:rPr lang="zh-CN" altLang="en-US" sz="1000" dirty="0"/>
              <a:t>，它们同时出现。 艺术家、作家和哲学家在启蒙哲学的鼓舞和解放下，探索男女之间、代际之间、尚未被称为“社会阶层”的关系，所有这些都通过性的棱镜来观察，揭示由此产生的权力游戏</a:t>
            </a:r>
            <a:endParaRPr lang="de-DE" altLang="zh-CN" sz="1000" dirty="0"/>
          </a:p>
          <a:p>
            <a:endParaRPr lang="en-US" sz="1000" dirty="0"/>
          </a:p>
          <a:p>
            <a:r>
              <a:rPr lang="pt-BR" sz="1000" dirty="0">
                <a:highlight>
                  <a:srgbClr val="FFFF00"/>
                </a:highlight>
              </a:rPr>
              <a:t>E I N E FA M I L I E N S AG A Z W I S C H E N Z W E I W E LT E N</a:t>
            </a:r>
            <a:endParaRPr lang="en-US" sz="1000" dirty="0">
              <a:highlight>
                <a:srgbClr val="FFFF00"/>
              </a:highlight>
            </a:endParaRPr>
          </a:p>
          <a:p>
            <a:endParaRPr lang="en-US" sz="1000" dirty="0"/>
          </a:p>
          <a:p>
            <a:r>
              <a:rPr lang="zh-CN" altLang="en-US" sz="1000" dirty="0"/>
              <a:t>这个由三部分组成的故事的核心是一个年轻人，来自 </a:t>
            </a:r>
            <a:r>
              <a:rPr lang="en-US" altLang="zh-CN" sz="1000" dirty="0" err="1"/>
              <a:t>Così</a:t>
            </a:r>
            <a:r>
              <a:rPr lang="en-US" altLang="zh-CN" sz="1000" dirty="0"/>
              <a:t> fan </a:t>
            </a:r>
            <a:r>
              <a:rPr lang="en-US" altLang="zh-CN" sz="1000" dirty="0" err="1"/>
              <a:t>tutte</a:t>
            </a:r>
            <a:r>
              <a:rPr lang="en-US" altLang="zh-CN" sz="1000" dirty="0"/>
              <a:t> </a:t>
            </a:r>
            <a:r>
              <a:rPr lang="zh-CN" altLang="en-US" sz="1000" dirty="0"/>
              <a:t>的 </a:t>
            </a:r>
            <a:r>
              <a:rPr lang="en-US" altLang="zh-CN" sz="1000" dirty="0"/>
              <a:t>Guglielmo</a:t>
            </a:r>
            <a:r>
              <a:rPr lang="zh-CN" altLang="en-US" sz="1000" dirty="0"/>
              <a:t>，他在 </a:t>
            </a:r>
            <a:r>
              <a:rPr lang="en-US" altLang="zh-CN" sz="1000" dirty="0"/>
              <a:t>Le </a:t>
            </a:r>
            <a:r>
              <a:rPr lang="en-US" altLang="zh-CN" sz="1000" dirty="0" err="1"/>
              <a:t>nozze</a:t>
            </a:r>
            <a:r>
              <a:rPr lang="en-US" altLang="zh-CN" sz="1000" dirty="0"/>
              <a:t> di Figaro </a:t>
            </a:r>
            <a:r>
              <a:rPr lang="zh-CN" altLang="en-US" sz="1000" dirty="0"/>
              <a:t>中以 </a:t>
            </a:r>
            <a:r>
              <a:rPr lang="en-US" altLang="zh-CN" sz="1000" dirty="0"/>
              <a:t>Almaviva </a:t>
            </a:r>
            <a:r>
              <a:rPr lang="zh-CN" altLang="en-US" sz="1000" dirty="0"/>
              <a:t>伯爵的身份再次出现，还有一个女人，来自 </a:t>
            </a:r>
            <a:r>
              <a:rPr lang="en-US" altLang="zh-CN" sz="1000" dirty="0"/>
              <a:t>Le </a:t>
            </a:r>
            <a:r>
              <a:rPr lang="en-US" altLang="zh-CN" sz="1000" dirty="0" err="1"/>
              <a:t>nozze</a:t>
            </a:r>
            <a:r>
              <a:rPr lang="en-US" altLang="zh-CN" sz="1000" dirty="0"/>
              <a:t> </a:t>
            </a:r>
            <a:r>
              <a:rPr lang="zh-CN" altLang="en-US" sz="1000" dirty="0"/>
              <a:t>的伯爵夫人，她离开了婚姻家庭并将坠入爱河以 </a:t>
            </a:r>
            <a:r>
              <a:rPr lang="en-US" altLang="zh-CN" sz="1000" dirty="0"/>
              <a:t>Elvira </a:t>
            </a:r>
            <a:r>
              <a:rPr lang="zh-CN" altLang="en-US" sz="1000" dirty="0"/>
              <a:t>的名义爱上某个 </a:t>
            </a:r>
            <a:r>
              <a:rPr lang="en-US" altLang="zh-CN" sz="1000" dirty="0"/>
              <a:t>Don Giovanni</a:t>
            </a:r>
            <a:r>
              <a:rPr lang="zh-CN" altLang="en-US" sz="1000" dirty="0"/>
              <a:t>。 他的仆人莱波雷洛不是别人，正是费加罗。 介于两者之间的是父母、叔叔、孙子和朋友，他们从一部作品到另一部作品都表现出真正的亲属关系，并诱使人们从家庭传奇的核心讲述这一生。 如果不是尽可能接近我们自己的故事，应该在什么时候设置 </a:t>
            </a:r>
            <a:r>
              <a:rPr lang="en-US" altLang="zh-CN" sz="1000" dirty="0"/>
              <a:t>- </a:t>
            </a:r>
            <a:r>
              <a:rPr lang="zh-CN" altLang="en-US" sz="1000" dirty="0"/>
              <a:t>它描绘了我们自己和我们亲近的人，以及它最能触动我们的地方？ 如果一切都始于美丽的 </a:t>
            </a:r>
            <a:r>
              <a:rPr lang="en-US" altLang="zh-CN" sz="1000" dirty="0"/>
              <a:t>1968 </a:t>
            </a:r>
            <a:r>
              <a:rPr lang="zh-CN" altLang="en-US" sz="1000" dirty="0"/>
              <a:t>年 </a:t>
            </a:r>
            <a:r>
              <a:rPr lang="en-US" altLang="zh-CN" sz="1000" dirty="0"/>
              <a:t>5 </a:t>
            </a:r>
            <a:r>
              <a:rPr lang="zh-CN" altLang="en-US" sz="1000" dirty="0"/>
              <a:t>月会怎样？ 虽然这场酝酿中的革命并非博马舍所设想的那样，但它也意在推翻一个过时的世界并重塑社会</a:t>
            </a:r>
            <a:endParaRPr lang="en-US" altLang="zh-CN" sz="1000" dirty="0"/>
          </a:p>
          <a:p>
            <a:endParaRPr lang="en-US" sz="1000" dirty="0"/>
          </a:p>
          <a:p>
            <a:r>
              <a:rPr lang="en-US" altLang="zh-CN" sz="1000" dirty="0"/>
              <a:t>1969 </a:t>
            </a:r>
            <a:r>
              <a:rPr lang="zh-CN" altLang="en-US" sz="1000" dirty="0"/>
              <a:t>年：</a:t>
            </a:r>
            <a:r>
              <a:rPr lang="en-US" altLang="zh-CN" sz="1000" dirty="0"/>
              <a:t>»</a:t>
            </a:r>
            <a:r>
              <a:rPr lang="en-US" sz="1000" dirty="0" err="1"/>
              <a:t>Così</a:t>
            </a:r>
            <a:r>
              <a:rPr lang="en-US" sz="1000" dirty="0"/>
              <a:t> fan </a:t>
            </a:r>
            <a:r>
              <a:rPr lang="en-US" sz="1000" dirty="0" err="1"/>
              <a:t>tutte</a:t>
            </a:r>
            <a:r>
              <a:rPr lang="en-US" sz="1000" dirty="0"/>
              <a:t>« </a:t>
            </a:r>
            <a:r>
              <a:rPr lang="zh-CN" altLang="en-US" sz="1000" dirty="0"/>
              <a:t>是 </a:t>
            </a:r>
            <a:r>
              <a:rPr lang="en-US" altLang="zh-CN" sz="1000" dirty="0"/>
              <a:t>»</a:t>
            </a:r>
            <a:r>
              <a:rPr lang="en-US" sz="1000" dirty="0"/>
              <a:t>La </a:t>
            </a:r>
            <a:r>
              <a:rPr lang="en-US" sz="1000" dirty="0" err="1"/>
              <a:t>scuola</a:t>
            </a:r>
            <a:r>
              <a:rPr lang="en-US" sz="1000" dirty="0"/>
              <a:t> </a:t>
            </a:r>
            <a:r>
              <a:rPr lang="en-US" sz="1000" dirty="0" err="1"/>
              <a:t>degli</a:t>
            </a:r>
            <a:r>
              <a:rPr lang="en-US" sz="1000" dirty="0"/>
              <a:t> </a:t>
            </a:r>
            <a:r>
              <a:rPr lang="en-US" sz="1000" dirty="0" err="1"/>
              <a:t>amanti</a:t>
            </a:r>
            <a:r>
              <a:rPr lang="en-US" sz="1000" dirty="0"/>
              <a:t>«，</a:t>
            </a:r>
            <a:r>
              <a:rPr lang="zh-CN" altLang="en-US" sz="1000" dirty="0"/>
              <a:t>其中四个来自好家庭的年轻人（</a:t>
            </a:r>
            <a:r>
              <a:rPr lang="en-US" sz="1000" dirty="0" err="1"/>
              <a:t>Fiordiligi、Dorabella、Guglielmo</a:t>
            </a:r>
            <a:r>
              <a:rPr lang="en-US" sz="1000" dirty="0"/>
              <a:t> </a:t>
            </a:r>
            <a:r>
              <a:rPr lang="zh-CN" altLang="en-US" sz="1000" dirty="0"/>
              <a:t>和 </a:t>
            </a:r>
            <a:r>
              <a:rPr lang="en-US" sz="1000" dirty="0" err="1"/>
              <a:t>Ferrando</a:t>
            </a:r>
            <a:r>
              <a:rPr lang="en-US" sz="1000" dirty="0"/>
              <a:t>）</a:t>
            </a:r>
            <a:r>
              <a:rPr lang="zh-CN" altLang="en-US" sz="1000" dirty="0"/>
              <a:t>有点紧张，不经常出现在路障上，他们到达意大利海滩见面有麻烦的夫妇（</a:t>
            </a:r>
            <a:r>
              <a:rPr lang="en-US" sz="1000" dirty="0"/>
              <a:t>Des-pina </a:t>
            </a:r>
            <a:r>
              <a:rPr lang="zh-CN" altLang="en-US" sz="1000" dirty="0"/>
              <a:t>和 </a:t>
            </a:r>
            <a:r>
              <a:rPr lang="en-US" sz="1000" dirty="0"/>
              <a:t>Don Alfonso）。 </a:t>
            </a:r>
            <a:r>
              <a:rPr lang="zh-CN" altLang="en-US" sz="1000" dirty="0"/>
              <a:t>这对夫妇进行了革命</a:t>
            </a:r>
            <a:r>
              <a:rPr lang="en-US" altLang="zh-CN" sz="1000" dirty="0"/>
              <a:t>——</a:t>
            </a:r>
            <a:r>
              <a:rPr lang="zh-CN" altLang="en-US" sz="1000" dirty="0"/>
              <a:t>或者至少他们认为他们参与了革命</a:t>
            </a:r>
            <a:r>
              <a:rPr lang="en-US" altLang="zh-CN" sz="1000" dirty="0"/>
              <a:t>——</a:t>
            </a:r>
            <a:r>
              <a:rPr lang="zh-CN" altLang="en-US" sz="1000" dirty="0"/>
              <a:t>并且愿意继续革命，全裸并在黑沙滩上。 青年和学徒。 </a:t>
            </a:r>
            <a:r>
              <a:rPr lang="en-US" altLang="zh-CN" sz="1000" dirty="0"/>
              <a:t>1988 </a:t>
            </a:r>
            <a:r>
              <a:rPr lang="zh-CN" altLang="en-US" sz="1000" dirty="0"/>
              <a:t>年：</a:t>
            </a:r>
            <a:r>
              <a:rPr lang="en-US" altLang="zh-CN" sz="1000" dirty="0"/>
              <a:t>»</a:t>
            </a:r>
            <a:r>
              <a:rPr lang="en-US" sz="1000" dirty="0"/>
              <a:t>Le </a:t>
            </a:r>
            <a:r>
              <a:rPr lang="en-US" sz="1000" dirty="0" err="1"/>
              <a:t>nozze</a:t>
            </a:r>
            <a:r>
              <a:rPr lang="en-US" sz="1000" dirty="0"/>
              <a:t> di Figaro« </a:t>
            </a:r>
            <a:r>
              <a:rPr lang="zh-CN" altLang="en-US" sz="1000" dirty="0"/>
              <a:t>发生在大约 </a:t>
            </a:r>
            <a:r>
              <a:rPr lang="en-US" altLang="zh-CN" sz="1000" dirty="0"/>
              <a:t>20 </a:t>
            </a:r>
            <a:r>
              <a:rPr lang="zh-CN" altLang="en-US" sz="1000" dirty="0"/>
              <a:t>年后，在一座大房子里，根据阿尔莫多瓦的电影改编。 决定性的因素是回归和平与秩序的诱惑，正如当时所称的那样，一方面甚至以其谨慎的魅力回归“资产阶级化”，另一方面也是挫折和阴谋的代价。 </a:t>
            </a:r>
            <a:r>
              <a:rPr lang="en-US" altLang="zh-CN" sz="1000" dirty="0"/>
              <a:t>»</a:t>
            </a:r>
            <a:r>
              <a:rPr lang="en-US" sz="1000" dirty="0" err="1"/>
              <a:t>Così</a:t>
            </a:r>
            <a:r>
              <a:rPr lang="en-US" sz="1000" dirty="0"/>
              <a:t>« </a:t>
            </a:r>
            <a:r>
              <a:rPr lang="zh-CN" altLang="en-US" sz="1000" dirty="0"/>
              <a:t>的教训还没有真正被内化：以 </a:t>
            </a:r>
            <a:r>
              <a:rPr lang="en-US" sz="1000" dirty="0" err="1"/>
              <a:t>Cherubino</a:t>
            </a:r>
            <a:r>
              <a:rPr lang="en-US" sz="1000" dirty="0"/>
              <a:t> </a:t>
            </a:r>
            <a:r>
              <a:rPr lang="zh-CN" altLang="en-US" sz="1000" dirty="0"/>
              <a:t>作为他们著名的强烈酷儿代表的新一代已经发现了性欲，从而发明了一种新的自由。</a:t>
            </a:r>
            <a:endParaRPr lang="en-US" sz="1000" dirty="0"/>
          </a:p>
        </p:txBody>
      </p:sp>
    </p:spTree>
    <p:extLst>
      <p:ext uri="{BB962C8B-B14F-4D97-AF65-F5344CB8AC3E}">
        <p14:creationId xmlns:p14="http://schemas.microsoft.com/office/powerpoint/2010/main" val="911045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DFC3BB0E-E313-5E2E-C667-A24CE14F0CFD}"/>
              </a:ext>
            </a:extLst>
          </p:cNvPr>
          <p:cNvSpPr txBox="1"/>
          <p:nvPr/>
        </p:nvSpPr>
        <p:spPr>
          <a:xfrm>
            <a:off x="5152845" y="62445"/>
            <a:ext cx="4753155" cy="6709529"/>
          </a:xfrm>
          <a:prstGeom prst="rect">
            <a:avLst/>
          </a:prstGeom>
          <a:noFill/>
        </p:spPr>
        <p:txBody>
          <a:bodyPr wrap="square">
            <a:spAutoFit/>
          </a:bodyPr>
          <a:lstStyle/>
          <a:p>
            <a:r>
              <a:rPr lang="zh-CN" altLang="en-US" sz="1000" dirty="0"/>
              <a:t>因为在外在的行动过程中，他并没有偏离之前众多的唐璜剧本，而是将寓言集中在几个典型的事件和人物身上：浪荡子（唐乔瓦尼）和他狡猾的仆人（莱波雷洛），被压迫的女人（唐娜安娜），背叛者（唐娜埃尔维拉），被追求者（泽琳娜），不可动摇的温柔（唐奥塔维奥）和隆隆的嫉妒（马塞托）。 然而，最重要的是，他为唐璜作为一个悲剧人物的音乐诠释奠定了基础。 因为在以前的版本中，他愉快地勾引了一个女人，直到他受到应有的惩罚，但在达庞特的剧本中，他从一开始就不想成功</a:t>
            </a:r>
            <a:r>
              <a:rPr lang="en-US" altLang="zh-CN" sz="1000" dirty="0"/>
              <a:t>——</a:t>
            </a:r>
            <a:r>
              <a:rPr lang="zh-CN" altLang="en-US" sz="1000" dirty="0"/>
              <a:t>他没有机会与唐娜</a:t>
            </a:r>
            <a:r>
              <a:rPr lang="en-US" altLang="zh-CN" sz="1000" dirty="0"/>
              <a:t>·</a:t>
            </a:r>
            <a:r>
              <a:rPr lang="zh-CN" altLang="en-US" sz="1000" dirty="0"/>
              <a:t>安娜或泽琳娜一起，他只能在短时间内摆脱他的克星埃尔维拉。 因此，引诱者的可怕结局并不像外在的判断那样降临在他身上； 正是被驱使的人本人始终如一地、不屈不挠地努力走向毁灭。</a:t>
            </a:r>
            <a:endParaRPr lang="de-DE" altLang="zh-CN" sz="1000" dirty="0"/>
          </a:p>
          <a:p>
            <a:endParaRPr lang="de-DE" sz="1000" dirty="0"/>
          </a:p>
          <a:p>
            <a:r>
              <a:rPr lang="zh-CN" altLang="en-US" sz="1000" dirty="0"/>
              <a:t>然而，在作曲方面，莫扎特远远超出了达庞特的要求。 </a:t>
            </a:r>
            <a:r>
              <a:rPr lang="en-US" altLang="zh-CN" sz="1000" dirty="0"/>
              <a:t>《</a:t>
            </a:r>
            <a:r>
              <a:rPr lang="zh-CN" altLang="en-US" sz="1000" dirty="0"/>
              <a:t>唐璜</a:t>
            </a:r>
            <a:r>
              <a:rPr lang="en-US" altLang="zh-CN" sz="1000" dirty="0"/>
              <a:t>》</a:t>
            </a:r>
            <a:r>
              <a:rPr lang="zh-CN" altLang="en-US" sz="1000" dirty="0"/>
              <a:t>也许是最一致地贯彻与“后宫绑架”相关的音乐</a:t>
            </a:r>
            <a:r>
              <a:rPr lang="en-US" altLang="zh-CN" sz="1000" dirty="0"/>
              <a:t>-</a:t>
            </a:r>
            <a:r>
              <a:rPr lang="zh-CN" altLang="en-US" sz="1000" dirty="0"/>
              <a:t>戏剧信条，即“诗歌必须是音乐的听话女儿”。 莫扎特没有看到他作为歌剧作曲家的任务是用音乐来说明动作，即为文本披上量身定做的音乐斗篷； 他让戏剧从音乐中浮现出来，因此文本只不过是对音乐上发生的事情的解释。 </a:t>
            </a:r>
            <a:r>
              <a:rPr lang="en-US" altLang="zh-CN" sz="1000" dirty="0"/>
              <a:t>Don Giovanni </a:t>
            </a:r>
            <a:r>
              <a:rPr lang="zh-CN" altLang="en-US" sz="1000" dirty="0"/>
              <a:t>的音乐同时是舞台空间、动作、社交和情感场所，也是对文本所隐藏的一切的评论。 莫扎特用音乐的手段，在言行截然不同的人们之间编织了一张牢不可破的关系网。 但是，作曲家用什么方法来讲述剧本旁边的第二个故事</a:t>
            </a:r>
            <a:r>
              <a:rPr lang="en-US" altLang="zh-CN" sz="1000" dirty="0"/>
              <a:t>——</a:t>
            </a:r>
            <a:r>
              <a:rPr lang="zh-CN" altLang="en-US" sz="1000" dirty="0"/>
              <a:t>即那些急切地试图隐藏情节中的人物的方法？ 首先也是最重要的是密钥的选择，这在 </a:t>
            </a:r>
            <a:r>
              <a:rPr lang="en-US" altLang="zh-CN" sz="1000" dirty="0"/>
              <a:t>18 </a:t>
            </a:r>
            <a:r>
              <a:rPr lang="zh-CN" altLang="en-US" sz="1000" dirty="0"/>
              <a:t>世纪的过程中已经固化为意义的密码。 当时没有作曲家会想到用 </a:t>
            </a:r>
            <a:r>
              <a:rPr lang="en-US" altLang="zh-CN" sz="1000" dirty="0"/>
              <a:t>C </a:t>
            </a:r>
            <a:r>
              <a:rPr lang="zh-CN" altLang="en-US" sz="1000" dirty="0"/>
              <a:t>小调或 </a:t>
            </a:r>
            <a:r>
              <a:rPr lang="en-US" altLang="zh-CN" sz="1000" dirty="0"/>
              <a:t>F </a:t>
            </a:r>
            <a:r>
              <a:rPr lang="zh-CN" altLang="en-US" sz="1000" dirty="0"/>
              <a:t>小调以外的任何方式为音乐设置哀歌，或者用 </a:t>
            </a:r>
            <a:r>
              <a:rPr lang="en-US" altLang="zh-CN" sz="1000" dirty="0"/>
              <a:t>F </a:t>
            </a:r>
            <a:r>
              <a:rPr lang="zh-CN" altLang="en-US" sz="1000" dirty="0"/>
              <a:t>大调以外的任何方式设置田园场景。 莫扎特采用了这些密码，但并非没有将它们置于无法转移到其他作品的单独意义背景中。 众所周知，</a:t>
            </a:r>
            <a:r>
              <a:rPr lang="en-US" altLang="zh-CN" sz="1000" dirty="0"/>
              <a:t>《</a:t>
            </a:r>
            <a:r>
              <a:rPr lang="zh-CN" altLang="en-US" sz="1000" dirty="0"/>
              <a:t>唐璜</a:t>
            </a:r>
            <a:r>
              <a:rPr lang="en-US" altLang="zh-CN" sz="1000" dirty="0"/>
              <a:t>》</a:t>
            </a:r>
            <a:r>
              <a:rPr lang="zh-CN" altLang="en-US" sz="1000" dirty="0"/>
              <a:t>中的 </a:t>
            </a:r>
            <a:r>
              <a:rPr lang="en-US" altLang="zh-CN" sz="1000" dirty="0"/>
              <a:t>D </a:t>
            </a:r>
            <a:r>
              <a:rPr lang="zh-CN" altLang="en-US" sz="1000" dirty="0"/>
              <a:t>小调是毁灭的关键，莫扎特用它跨越从序曲到最后一幕的弧线。 就像舞台的支柱一样，</a:t>
            </a:r>
            <a:r>
              <a:rPr lang="en-US" altLang="zh-CN" sz="1000" dirty="0"/>
              <a:t>D </a:t>
            </a:r>
            <a:r>
              <a:rPr lang="zh-CN" altLang="en-US" sz="1000" dirty="0"/>
              <a:t>小调标志着故事展开的框架。 而这把调的进一步使用也证实了它与主人公的内疚和堕落的联系，因为它作为主调在整部歌剧中只再次出现</a:t>
            </a:r>
            <a:r>
              <a:rPr lang="en-US" altLang="zh-CN" sz="1000" dirty="0"/>
              <a:t>——</a:t>
            </a:r>
            <a:r>
              <a:rPr lang="zh-CN" altLang="en-US" sz="1000" dirty="0"/>
              <a:t>在唐娜</a:t>
            </a:r>
            <a:r>
              <a:rPr lang="en-US" altLang="zh-CN" sz="1000" dirty="0"/>
              <a:t>·</a:t>
            </a:r>
            <a:r>
              <a:rPr lang="zh-CN" altLang="en-US" sz="1000" dirty="0"/>
              <a:t>安娜和唐娜</a:t>
            </a:r>
            <a:r>
              <a:rPr lang="en-US" altLang="zh-CN" sz="1000" dirty="0"/>
              <a:t>·</a:t>
            </a:r>
            <a:r>
              <a:rPr lang="zh-CN" altLang="en-US" sz="1000" dirty="0"/>
              <a:t>安娜的二重唱“</a:t>
            </a:r>
            <a:r>
              <a:rPr lang="en-US" altLang="zh-CN" sz="1000" dirty="0" err="1"/>
              <a:t>Fuggi</a:t>
            </a:r>
            <a:r>
              <a:rPr lang="en-US" altLang="zh-CN" sz="1000" dirty="0"/>
              <a:t>, </a:t>
            </a:r>
            <a:r>
              <a:rPr lang="en-US" altLang="zh-CN" sz="1000" dirty="0" err="1"/>
              <a:t>crudele</a:t>
            </a:r>
            <a:r>
              <a:rPr lang="en-US" altLang="zh-CN" sz="1000" dirty="0"/>
              <a:t>, </a:t>
            </a:r>
            <a:r>
              <a:rPr lang="en-US" altLang="zh-CN" sz="1000" dirty="0" err="1"/>
              <a:t>fuggi</a:t>
            </a:r>
            <a:r>
              <a:rPr lang="en-US" altLang="zh-CN" sz="1000" dirty="0"/>
              <a:t>!”</a:t>
            </a:r>
            <a:r>
              <a:rPr lang="zh-CN" altLang="en-US" sz="1000" dirty="0"/>
              <a:t>中</a:t>
            </a:r>
            <a:r>
              <a:rPr lang="en-US" altLang="zh-CN" sz="1000" dirty="0"/>
              <a:t>Don </a:t>
            </a:r>
            <a:r>
              <a:rPr lang="en-US" altLang="zh-CN" sz="1000" dirty="0" err="1"/>
              <a:t>Ottavio</a:t>
            </a:r>
            <a:r>
              <a:rPr lang="zh-CN" altLang="en-US" sz="1000" dirty="0"/>
              <a:t>，其中心是</a:t>
            </a:r>
            <a:r>
              <a:rPr lang="en-US" altLang="zh-CN" sz="1000" dirty="0"/>
              <a:t>Commendatore</a:t>
            </a:r>
            <a:r>
              <a:rPr lang="zh-CN" altLang="en-US" sz="1000" dirty="0"/>
              <a:t>的谋杀案。 仔细观察，唐璜的所有咏叹调都是大调的惊讶让位于莫扎特将这些调与 </a:t>
            </a:r>
            <a:r>
              <a:rPr lang="en-US" altLang="zh-CN" sz="1000" dirty="0"/>
              <a:t>D </a:t>
            </a:r>
            <a:r>
              <a:rPr lang="zh-CN" altLang="en-US" sz="1000" dirty="0"/>
              <a:t>小调联系起来的复杂程度。 以</a:t>
            </a:r>
            <a:r>
              <a:rPr lang="en-US" altLang="zh-CN" sz="1000" dirty="0"/>
              <a:t>D</a:t>
            </a:r>
            <a:r>
              <a:rPr lang="zh-CN" altLang="en-US" sz="1000" dirty="0"/>
              <a:t>大调为例，在传统的战争调和皇权调中，有四首唱段与两者都不相关：</a:t>
            </a:r>
            <a:r>
              <a:rPr lang="en-US" altLang="zh-CN" sz="1000" dirty="0" err="1"/>
              <a:t>Leporello</a:t>
            </a:r>
            <a:r>
              <a:rPr lang="zh-CN" altLang="en-US" sz="1000" dirty="0"/>
              <a:t>的</a:t>
            </a:r>
            <a:r>
              <a:rPr lang="en-US" altLang="zh-CN" sz="1000" dirty="0"/>
              <a:t>register aria</a:t>
            </a:r>
            <a:r>
              <a:rPr lang="zh-CN" altLang="en-US" sz="1000" dirty="0"/>
              <a:t>，</a:t>
            </a:r>
            <a:r>
              <a:rPr lang="en-US" altLang="zh-CN" sz="1000" dirty="0"/>
              <a:t>Donna Elvira</a:t>
            </a:r>
            <a:r>
              <a:rPr lang="zh-CN" altLang="en-US" sz="1000" dirty="0"/>
              <a:t>的“</a:t>
            </a:r>
            <a:r>
              <a:rPr lang="en-US" altLang="zh-CN" sz="1000" dirty="0"/>
              <a:t>Ah </a:t>
            </a:r>
            <a:r>
              <a:rPr lang="en-US" altLang="zh-CN" sz="1000" dirty="0" err="1"/>
              <a:t>fuggi</a:t>
            </a:r>
            <a:r>
              <a:rPr lang="en-US" altLang="zh-CN" sz="1000" dirty="0"/>
              <a:t> il traditor”</a:t>
            </a:r>
            <a:r>
              <a:rPr lang="zh-CN" altLang="en-US" sz="1000" dirty="0"/>
              <a:t>，</a:t>
            </a:r>
            <a:r>
              <a:rPr lang="en-US" altLang="zh-CN" sz="1000" dirty="0"/>
              <a:t>Donna Anna</a:t>
            </a:r>
            <a:r>
              <a:rPr lang="zh-CN" altLang="en-US" sz="1000" dirty="0"/>
              <a:t>的“</a:t>
            </a:r>
            <a:r>
              <a:rPr lang="en-US" altLang="zh-CN" sz="1000" dirty="0"/>
              <a:t>Or </a:t>
            </a:r>
            <a:r>
              <a:rPr lang="en-US" altLang="zh-CN" sz="1000" dirty="0" err="1"/>
              <a:t>sai</a:t>
            </a:r>
            <a:r>
              <a:rPr lang="en-US" altLang="zh-CN" sz="1000" dirty="0"/>
              <a:t> chi </a:t>
            </a:r>
            <a:r>
              <a:rPr lang="en-US" altLang="zh-CN" sz="1000" dirty="0" err="1"/>
              <a:t>l'onore</a:t>
            </a:r>
            <a:r>
              <a:rPr lang="en-US" altLang="zh-CN" sz="1000" dirty="0"/>
              <a:t>” ”</a:t>
            </a:r>
            <a:r>
              <a:rPr lang="zh-CN" altLang="en-US" sz="1000" dirty="0"/>
              <a:t>和唐</a:t>
            </a:r>
            <a:r>
              <a:rPr lang="en-US" altLang="zh-CN" sz="1000" dirty="0"/>
              <a:t>·</a:t>
            </a:r>
            <a:r>
              <a:rPr lang="zh-CN" altLang="en-US" sz="1000" dirty="0"/>
              <a:t>乔瓦尼的小夜曲“</a:t>
            </a:r>
            <a:r>
              <a:rPr lang="en-US" altLang="zh-CN" sz="1000" dirty="0" err="1"/>
              <a:t>Deh</a:t>
            </a:r>
            <a:r>
              <a:rPr lang="en-US" altLang="zh-CN" sz="1000" dirty="0"/>
              <a:t>, </a:t>
            </a:r>
            <a:r>
              <a:rPr lang="en-US" altLang="zh-CN" sz="1000" dirty="0" err="1"/>
              <a:t>vieni</a:t>
            </a:r>
            <a:r>
              <a:rPr lang="en-US" altLang="zh-CN" sz="1000" dirty="0"/>
              <a:t> </a:t>
            </a:r>
            <a:r>
              <a:rPr lang="en-US" altLang="zh-CN" sz="1000" dirty="0" err="1"/>
              <a:t>alla</a:t>
            </a:r>
            <a:r>
              <a:rPr lang="en-US" altLang="zh-CN" sz="1000" dirty="0"/>
              <a:t> </a:t>
            </a:r>
            <a:r>
              <a:rPr lang="en-US" altLang="zh-CN" sz="1000" dirty="0" err="1"/>
              <a:t>finestra</a:t>
            </a:r>
            <a:r>
              <a:rPr lang="en-US" altLang="zh-CN" sz="1000" dirty="0"/>
              <a:t>”</a:t>
            </a:r>
            <a:r>
              <a:rPr lang="zh-CN" altLang="en-US" sz="1000" dirty="0"/>
              <a:t>。 所有这些咏叹调，每一个都从不同的角度，处理浪荡子的诱惑艺术； 莫扎特将调从其熟悉的意义上下文中分离出来，并赋予其与戏剧个别相关的新含义。 </a:t>
            </a:r>
            <a:r>
              <a:rPr lang="en-US" altLang="zh-CN" sz="1000" dirty="0"/>
              <a:t>D</a:t>
            </a:r>
            <a:r>
              <a:rPr lang="zh-CN" altLang="en-US" sz="1000" dirty="0"/>
              <a:t>大调代表了</a:t>
            </a:r>
            <a:r>
              <a:rPr lang="en-US" altLang="zh-CN" sz="1000" dirty="0"/>
              <a:t>D</a:t>
            </a:r>
            <a:r>
              <a:rPr lang="zh-CN" altLang="en-US" sz="1000" dirty="0"/>
              <a:t>小调的人间反面，可以说是地狱审判的史前史。</a:t>
            </a:r>
            <a:endParaRPr lang="de-DE" altLang="zh-CN" sz="1000" dirty="0"/>
          </a:p>
          <a:p>
            <a:endParaRPr lang="de-DE" sz="1000" dirty="0"/>
          </a:p>
          <a:p>
            <a:r>
              <a:rPr lang="en-US" altLang="zh-CN" sz="1000" dirty="0"/>
              <a:t>A</a:t>
            </a:r>
            <a:r>
              <a:rPr lang="zh-CN" altLang="en-US" sz="1000" dirty="0"/>
              <a:t>大调的使用也向听众传达了一个信息，即在调的传统含义上增加了与戏剧直接相关的新的、个性化的方面。 克里斯蒂安</a:t>
            </a:r>
            <a:r>
              <a:rPr lang="en-US" altLang="zh-CN" sz="1000" dirty="0"/>
              <a:t>·</a:t>
            </a:r>
            <a:r>
              <a:rPr lang="zh-CN" altLang="en-US" sz="1000" dirty="0"/>
              <a:t>弗里德里希</a:t>
            </a:r>
            <a:r>
              <a:rPr lang="en-US" altLang="zh-CN" sz="1000" dirty="0"/>
              <a:t>·</a:t>
            </a:r>
            <a:r>
              <a:rPr lang="zh-CN" altLang="en-US" sz="1000" dirty="0"/>
              <a:t>丹尼尔</a:t>
            </a:r>
            <a:r>
              <a:rPr lang="en-US" altLang="zh-CN" sz="1000" dirty="0"/>
              <a:t>·</a:t>
            </a:r>
            <a:r>
              <a:rPr lang="zh-CN" altLang="en-US" sz="1000" dirty="0"/>
              <a:t>舒巴特 </a:t>
            </a:r>
            <a:r>
              <a:rPr lang="en-US" altLang="zh-CN" sz="1000" dirty="0"/>
              <a:t>(Christian Friedrich Daniel </a:t>
            </a:r>
            <a:r>
              <a:rPr lang="en-US" altLang="zh-CN" sz="1000" dirty="0" err="1"/>
              <a:t>Schubart</a:t>
            </a:r>
            <a:r>
              <a:rPr lang="en-US" altLang="zh-CN" sz="1000" dirty="0"/>
              <a:t>) </a:t>
            </a:r>
            <a:r>
              <a:rPr lang="zh-CN" altLang="en-US" sz="1000" dirty="0"/>
              <a:t>在他于 </a:t>
            </a:r>
            <a:r>
              <a:rPr lang="en-US" altLang="zh-CN" sz="1000" dirty="0"/>
              <a:t>1784 </a:t>
            </a:r>
            <a:r>
              <a:rPr lang="zh-CN" altLang="en-US" sz="1000" dirty="0"/>
              <a:t>年出版的</a:t>
            </a:r>
            <a:r>
              <a:rPr lang="en-US" altLang="zh-CN" sz="1000" dirty="0"/>
              <a:t>《</a:t>
            </a:r>
            <a:r>
              <a:rPr lang="zh-CN" altLang="en-US" sz="1000" dirty="0"/>
              <a:t>音乐艺术美学思想</a:t>
            </a:r>
            <a:r>
              <a:rPr lang="en-US" altLang="zh-CN" sz="1000" dirty="0"/>
              <a:t>》</a:t>
            </a:r>
            <a:r>
              <a:rPr lang="zh-CN" altLang="en-US" sz="1000" dirty="0"/>
              <a:t>中对 </a:t>
            </a:r>
            <a:r>
              <a:rPr lang="en-US" altLang="zh-CN" sz="1000" dirty="0"/>
              <a:t>A </a:t>
            </a:r>
            <a:r>
              <a:rPr lang="zh-CN" altLang="en-US" sz="1000" dirty="0"/>
              <a:t>大调的描述如下：</a:t>
            </a:r>
            <a:r>
              <a:rPr lang="en-US" altLang="zh-CN" sz="1000" dirty="0"/>
              <a:t>»</a:t>
            </a:r>
            <a:r>
              <a:rPr lang="zh-CN" altLang="en-US" sz="1000" dirty="0"/>
              <a:t>这种音调包含了纯真爱情的宣言、对自己现状的满足、希望在所爱之人离开时再次相见，青春的快乐和对上帝的信任。</a:t>
            </a:r>
            <a:r>
              <a:rPr lang="en-US" altLang="zh-CN" sz="1000" dirty="0"/>
              <a:t>« </a:t>
            </a:r>
            <a:r>
              <a:rPr lang="zh-CN" altLang="en-US" sz="1000" dirty="0"/>
              <a:t>舒巴特也用它来描述连续剧的传统，其中高贵的年轻人的爱情宣言通常是在 </a:t>
            </a:r>
            <a:r>
              <a:rPr lang="en-US" altLang="zh-CN" sz="1000" dirty="0"/>
              <a:t>A </a:t>
            </a:r>
            <a:r>
              <a:rPr lang="zh-CN" altLang="en-US" sz="1000" dirty="0"/>
              <a:t>大调中。 莫扎特本人在 </a:t>
            </a:r>
            <a:r>
              <a:rPr lang="en-US" altLang="zh-CN" sz="1000" dirty="0"/>
              <a:t>»Lucio Silla« </a:t>
            </a:r>
            <a:r>
              <a:rPr lang="zh-CN" altLang="en-US" sz="1000" dirty="0"/>
              <a:t>中延续了这一传统，其中 </a:t>
            </a:r>
            <a:r>
              <a:rPr lang="en-US" altLang="zh-CN" sz="1000" dirty="0"/>
              <a:t>Primo </a:t>
            </a:r>
            <a:r>
              <a:rPr lang="en-US" altLang="zh-CN" sz="1000" dirty="0" err="1"/>
              <a:t>uomo</a:t>
            </a:r>
            <a:r>
              <a:rPr lang="en-US" altLang="zh-CN" sz="1000" dirty="0"/>
              <a:t> </a:t>
            </a:r>
            <a:r>
              <a:rPr lang="en-US" altLang="zh-CN" sz="1000" dirty="0" err="1"/>
              <a:t>Cecilio</a:t>
            </a:r>
            <a:r>
              <a:rPr lang="en-US" altLang="zh-CN" sz="1000" dirty="0"/>
              <a:t> </a:t>
            </a:r>
            <a:r>
              <a:rPr lang="zh-CN" altLang="en-US" sz="1000" dirty="0"/>
              <a:t>以 </a:t>
            </a:r>
            <a:r>
              <a:rPr lang="en-US" altLang="zh-CN" sz="1000" dirty="0"/>
              <a:t>A </a:t>
            </a:r>
            <a:r>
              <a:rPr lang="zh-CN" altLang="en-US" sz="1000" dirty="0"/>
              <a:t>大​​调咏叹调 </a:t>
            </a:r>
            <a:r>
              <a:rPr lang="en-US" altLang="zh-CN" sz="1000" dirty="0"/>
              <a:t>»</a:t>
            </a:r>
            <a:r>
              <a:rPr lang="en-US" altLang="zh-CN" sz="1000" dirty="0" err="1"/>
              <a:t>Pupille</a:t>
            </a:r>
            <a:r>
              <a:rPr lang="en-US" altLang="zh-CN" sz="1000" dirty="0"/>
              <a:t> amate« </a:t>
            </a:r>
            <a:r>
              <a:rPr lang="zh-CN" altLang="en-US" sz="1000" dirty="0"/>
              <a:t>告别了他心爱的 </a:t>
            </a:r>
            <a:r>
              <a:rPr lang="en-US" altLang="zh-CN" sz="1000" dirty="0" err="1"/>
              <a:t>Giunia</a:t>
            </a:r>
            <a:r>
              <a:rPr lang="zh-CN" altLang="en-US" sz="1000" dirty="0"/>
              <a:t>，据称在他被处决之前永远如此，因此即使在这个极端情况下他已经掌握了宫廷沉着的规则。</a:t>
            </a:r>
            <a:endParaRPr lang="en-US" sz="1000" dirty="0"/>
          </a:p>
        </p:txBody>
      </p:sp>
      <p:pic>
        <p:nvPicPr>
          <p:cNvPr id="4" name="Grafik 3">
            <a:extLst>
              <a:ext uri="{FF2B5EF4-FFF2-40B4-BE49-F238E27FC236}">
                <a16:creationId xmlns:a16="http://schemas.microsoft.com/office/drawing/2014/main" id="{73CC3349-086C-8456-C179-137DFE8595DE}"/>
              </a:ext>
            </a:extLst>
          </p:cNvPr>
          <p:cNvPicPr>
            <a:picLocks noChangeAspect="1"/>
          </p:cNvPicPr>
          <p:nvPr/>
        </p:nvPicPr>
        <p:blipFill>
          <a:blip r:embed="rId2"/>
          <a:stretch>
            <a:fillRect/>
          </a:stretch>
        </p:blipFill>
        <p:spPr>
          <a:xfrm>
            <a:off x="1025417" y="0"/>
            <a:ext cx="2268626" cy="1114978"/>
          </a:xfrm>
          <a:prstGeom prst="rect">
            <a:avLst/>
          </a:prstGeom>
        </p:spPr>
      </p:pic>
      <p:sp>
        <p:nvSpPr>
          <p:cNvPr id="5" name="Textfeld 4">
            <a:extLst>
              <a:ext uri="{FF2B5EF4-FFF2-40B4-BE49-F238E27FC236}">
                <a16:creationId xmlns:a16="http://schemas.microsoft.com/office/drawing/2014/main" id="{B6F6B0D0-874B-E680-8EC7-7BAD313BF94E}"/>
              </a:ext>
            </a:extLst>
          </p:cNvPr>
          <p:cNvSpPr txBox="1"/>
          <p:nvPr/>
        </p:nvSpPr>
        <p:spPr>
          <a:xfrm>
            <a:off x="0" y="1114978"/>
            <a:ext cx="5152845" cy="5786199"/>
          </a:xfrm>
          <a:prstGeom prst="rect">
            <a:avLst/>
          </a:prstGeom>
          <a:noFill/>
        </p:spPr>
        <p:txBody>
          <a:bodyPr wrap="square">
            <a:spAutoFit/>
          </a:bodyPr>
          <a:lstStyle/>
          <a:p>
            <a:r>
              <a:rPr lang="zh-CN" altLang="en-US" sz="1000" dirty="0"/>
              <a:t>超越流派：莫扎特的</a:t>
            </a:r>
            <a:r>
              <a:rPr lang="en-US" altLang="zh-CN" sz="1000" dirty="0"/>
              <a:t>»</a:t>
            </a:r>
            <a:r>
              <a:rPr lang="zh-CN" altLang="en-US" sz="1000" dirty="0"/>
              <a:t>唐乔瓦尼</a:t>
            </a:r>
            <a:endParaRPr lang="de-DE" altLang="zh-CN" sz="1000" dirty="0"/>
          </a:p>
          <a:p>
            <a:endParaRPr lang="de-DE" sz="1000" dirty="0"/>
          </a:p>
          <a:p>
            <a:r>
              <a:rPr lang="zh-CN" altLang="en-US" sz="1000" dirty="0"/>
              <a:t>如果用演出的次数和演出地点来衡量一部歌剧的成功，那么尽管莫扎特于 </a:t>
            </a:r>
            <a:r>
              <a:rPr lang="en-US" altLang="zh-CN" sz="1000" dirty="0"/>
              <a:t>1787 </a:t>
            </a:r>
            <a:r>
              <a:rPr lang="zh-CN" altLang="en-US" sz="1000" dirty="0"/>
              <a:t>年 </a:t>
            </a:r>
            <a:r>
              <a:rPr lang="en-US" altLang="zh-CN" sz="1000" dirty="0"/>
              <a:t>10 </a:t>
            </a:r>
            <a:r>
              <a:rPr lang="zh-CN" altLang="en-US" sz="1000" dirty="0"/>
              <a:t>月 </a:t>
            </a:r>
            <a:r>
              <a:rPr lang="en-US" altLang="zh-CN" sz="1000" dirty="0"/>
              <a:t>29 </a:t>
            </a:r>
            <a:r>
              <a:rPr lang="zh-CN" altLang="en-US" sz="1000" dirty="0"/>
              <a:t>日在布拉格首演时取得了胜利，但</a:t>
            </a:r>
            <a:r>
              <a:rPr lang="en-US" altLang="zh-CN" sz="1000" dirty="0"/>
              <a:t>《</a:t>
            </a:r>
            <a:r>
              <a:rPr lang="zh-CN" altLang="en-US" sz="1000" dirty="0"/>
              <a:t>唐璜</a:t>
            </a:r>
            <a:r>
              <a:rPr lang="en-US" altLang="zh-CN" sz="1000" dirty="0"/>
              <a:t>》</a:t>
            </a:r>
            <a:r>
              <a:rPr lang="zh-CN" altLang="en-US" sz="1000" dirty="0"/>
              <a:t>属于 </a:t>
            </a:r>
            <a:r>
              <a:rPr lang="en-US" altLang="zh-CN" sz="1000" dirty="0"/>
              <a:t>18 </a:t>
            </a:r>
            <a:r>
              <a:rPr lang="zh-CN" altLang="en-US" sz="1000" dirty="0"/>
              <a:t>世纪的作品对于不成功的标本。 无论是在维也纳还是莱比锡，美因茨还是曼海姆，法兰克福还是汉堡</a:t>
            </a:r>
            <a:r>
              <a:rPr lang="en-US" altLang="zh-CN" sz="1000" dirty="0"/>
              <a:t>——</a:t>
            </a:r>
            <a:r>
              <a:rPr lang="zh-CN" altLang="en-US" sz="1000" dirty="0"/>
              <a:t>在莫扎特的一生中，没有其他地方可以重现最初的成功，莫扎特的</a:t>
            </a:r>
            <a:r>
              <a:rPr lang="en-US" altLang="zh-CN" sz="1000" dirty="0"/>
              <a:t>《</a:t>
            </a:r>
            <a:r>
              <a:rPr lang="zh-CN" altLang="en-US" sz="1000" dirty="0"/>
              <a:t>唐璜</a:t>
            </a:r>
            <a:r>
              <a:rPr lang="en-US" altLang="zh-CN" sz="1000" dirty="0"/>
              <a:t>》</a:t>
            </a:r>
            <a:r>
              <a:rPr lang="zh-CN" altLang="en-US" sz="1000" dirty="0"/>
              <a:t>当然也没有跨越阿尔卑斯山到达威尼斯或那不勒斯等意大利歌剧中心</a:t>
            </a:r>
            <a:endParaRPr lang="de-DE" altLang="zh-CN" sz="1000" dirty="0"/>
          </a:p>
          <a:p>
            <a:endParaRPr lang="de-DE" sz="1000" dirty="0"/>
          </a:p>
          <a:p>
            <a:r>
              <a:rPr lang="zh-CN" altLang="en-US" sz="1000" dirty="0"/>
              <a:t>另一方面，如果您通过歌剧对后代的影响来衡量一部歌剧的成功</a:t>
            </a:r>
            <a:r>
              <a:rPr lang="en-US" altLang="zh-CN" sz="1000" dirty="0"/>
              <a:t>——</a:t>
            </a:r>
            <a:r>
              <a:rPr lang="zh-CN" altLang="en-US" sz="1000" dirty="0"/>
              <a:t>通过它引发的讨论，甚至在作曲家去世后剧院的剧目容量</a:t>
            </a:r>
            <a:r>
              <a:rPr lang="en-US" altLang="zh-CN" sz="1000" dirty="0"/>
              <a:t>——</a:t>
            </a:r>
            <a:r>
              <a:rPr lang="zh-CN" altLang="en-US" sz="1000" dirty="0"/>
              <a:t>那么</a:t>
            </a:r>
            <a:r>
              <a:rPr lang="en-US" altLang="zh-CN" sz="1000" dirty="0"/>
              <a:t>《</a:t>
            </a:r>
            <a:r>
              <a:rPr lang="zh-CN" altLang="en-US" sz="1000" dirty="0"/>
              <a:t>唐璜</a:t>
            </a:r>
            <a:r>
              <a:rPr lang="en-US" altLang="zh-CN" sz="1000" dirty="0"/>
              <a:t>》</a:t>
            </a:r>
            <a:r>
              <a:rPr lang="zh-CN" altLang="en-US" sz="1000" dirty="0"/>
              <a:t>绝对是一部一定是歌剧史上最成功的作品之一。 来自 </a:t>
            </a:r>
            <a:r>
              <a:rPr lang="en-US" altLang="zh-CN" sz="1000" dirty="0"/>
              <a:t>E.T.A. </a:t>
            </a:r>
            <a:r>
              <a:rPr lang="zh-CN" altLang="en-US" sz="1000" dirty="0"/>
              <a:t>的无数 </a:t>
            </a:r>
            <a:r>
              <a:rPr lang="en-US" altLang="zh-CN" sz="1000" dirty="0"/>
              <a:t>lite </a:t>
            </a:r>
            <a:r>
              <a:rPr lang="zh-CN" altLang="en-US" sz="1000" dirty="0"/>
              <a:t>费率 从霍夫曼到普施金再到普罗斯佩</a:t>
            </a:r>
            <a:r>
              <a:rPr lang="en-US" altLang="zh-CN" sz="1000" dirty="0"/>
              <a:t>·</a:t>
            </a:r>
            <a:r>
              <a:rPr lang="zh-CN" altLang="en-US" sz="1000" dirty="0"/>
              <a:t>梅里美，从克尔凯郭尔到尼采再到阿多诺的哲学家，或者从戈雅到德拉克洛瓦到斯莱沃格特的画家，都处理过莫扎特的歌剧，总是为理解作品提供新的动力，因此也总是在舞台上进行新的诠释。 这种接收历史差异由另一个加入。 令人震惊的是，如果没有莫扎特的音乐，</a:t>
            </a:r>
            <a:r>
              <a:rPr lang="en-US" altLang="zh-CN" sz="1000" dirty="0"/>
              <a:t>19 </a:t>
            </a:r>
            <a:r>
              <a:rPr lang="zh-CN" altLang="en-US" sz="1000" dirty="0"/>
              <a:t>世纪发生的关于</a:t>
            </a:r>
            <a:r>
              <a:rPr lang="en-US" altLang="zh-CN" sz="1000" dirty="0"/>
              <a:t>《</a:t>
            </a:r>
            <a:r>
              <a:rPr lang="zh-CN" altLang="en-US" sz="1000" dirty="0"/>
              <a:t>唐璜</a:t>
            </a:r>
            <a:r>
              <a:rPr lang="en-US" altLang="zh-CN" sz="1000" dirty="0"/>
              <a:t>》</a:t>
            </a:r>
            <a:r>
              <a:rPr lang="zh-CN" altLang="en-US" sz="1000" dirty="0"/>
              <a:t>的讨论甚至不会进行</a:t>
            </a:r>
            <a:r>
              <a:rPr lang="en-US" altLang="zh-CN" sz="1000" dirty="0"/>
              <a:t>——</a:t>
            </a:r>
            <a:r>
              <a:rPr lang="zh-CN" altLang="en-US" sz="1000" dirty="0"/>
              <a:t>但其中的音乐本身充其量只是边缘</a:t>
            </a:r>
            <a:r>
              <a:rPr lang="en-US" altLang="zh-CN" sz="1000" dirty="0"/>
              <a:t>——</a:t>
            </a:r>
            <a:r>
              <a:rPr lang="zh-CN" altLang="en-US" sz="1000" dirty="0"/>
              <a:t>作为一个触发器，可以这么说另一种心理解释发挥了作用。 莫扎特的任何一部歌剧都没有被后人如此广泛地采用，无论其原始形式如何以及作曲家本人想在其中实现什么。 这一点在唐</a:t>
            </a:r>
            <a:r>
              <a:rPr lang="en-US" altLang="zh-CN" sz="1000" dirty="0"/>
              <a:t>·</a:t>
            </a:r>
            <a:r>
              <a:rPr lang="zh-CN" altLang="en-US" sz="1000" dirty="0"/>
              <a:t>乔瓦尼坠入地狱后的最后一幕中表现得最清楚：这个六重奏，其中所有参与者，除了主角和骑士团长之外，再次聚集在一起，将浪荡子的结局变成道德的结局格言，最晚自 </a:t>
            </a:r>
            <a:r>
              <a:rPr lang="en-US" altLang="zh-CN" sz="1000" dirty="0"/>
              <a:t>19 </a:t>
            </a:r>
            <a:r>
              <a:rPr lang="zh-CN" altLang="en-US" sz="1000" dirty="0"/>
              <a:t>世纪以来，这部歌剧的爱好者们就一直是一个碍眼的对象。 早在 </a:t>
            </a:r>
            <a:r>
              <a:rPr lang="en-US" altLang="zh-CN" sz="1000" dirty="0"/>
              <a:t>18 </a:t>
            </a:r>
            <a:r>
              <a:rPr lang="zh-CN" altLang="en-US" sz="1000" dirty="0"/>
              <a:t>世纪，它通常在表演中被简单地省略，因此歌剧以坠入地狱而告终</a:t>
            </a:r>
            <a:r>
              <a:rPr lang="en-US" altLang="zh-CN" sz="1000" dirty="0"/>
              <a:t>——</a:t>
            </a:r>
            <a:r>
              <a:rPr lang="zh-CN" altLang="en-US" sz="1000" dirty="0"/>
              <a:t>不是为了悲剧结局，而是为了观赏。 另一方面，弗朗索瓦</a:t>
            </a:r>
            <a:r>
              <a:rPr lang="en-US" altLang="zh-CN" sz="1000" dirty="0"/>
              <a:t>·</a:t>
            </a:r>
            <a:r>
              <a:rPr lang="zh-CN" altLang="en-US" sz="1000" dirty="0"/>
              <a:t>卡斯蒂尔</a:t>
            </a:r>
            <a:r>
              <a:rPr lang="en-US" altLang="zh-CN" sz="1000" dirty="0"/>
              <a:t>-</a:t>
            </a:r>
            <a:r>
              <a:rPr lang="zh-CN" altLang="en-US" sz="1000" dirty="0"/>
              <a:t>布拉泽 </a:t>
            </a:r>
            <a:r>
              <a:rPr lang="en-US" altLang="zh-CN" sz="1000" dirty="0"/>
              <a:t>(François </a:t>
            </a:r>
            <a:r>
              <a:rPr lang="en-US" altLang="zh-CN" sz="1000" dirty="0" err="1"/>
              <a:t>Castil</a:t>
            </a:r>
            <a:r>
              <a:rPr lang="en-US" altLang="zh-CN" sz="1000" dirty="0"/>
              <a:t>-Blaze) </a:t>
            </a:r>
            <a:r>
              <a:rPr lang="zh-CN" altLang="en-US" sz="1000" dirty="0"/>
              <a:t>在他 </a:t>
            </a:r>
            <a:r>
              <a:rPr lang="en-US" altLang="zh-CN" sz="1000" dirty="0"/>
              <a:t>1834 </a:t>
            </a:r>
            <a:r>
              <a:rPr lang="zh-CN" altLang="en-US" sz="1000" dirty="0"/>
              <a:t>年为巴黎歌剧院改编的六重奏中，用莫扎特的安魂曲节选来强调这一结局的悲剧性。 直到 </a:t>
            </a:r>
            <a:r>
              <a:rPr lang="en-US" altLang="zh-CN" sz="1000" dirty="0"/>
              <a:t>1967 </a:t>
            </a:r>
            <a:r>
              <a:rPr lang="zh-CN" altLang="en-US" sz="1000" dirty="0"/>
              <a:t>年，西奥多</a:t>
            </a:r>
            <a:r>
              <a:rPr lang="en-US" altLang="zh-CN" sz="1000" dirty="0"/>
              <a:t>·W·</a:t>
            </a:r>
            <a:r>
              <a:rPr lang="zh-CN" altLang="en-US" sz="1000" dirty="0"/>
              <a:t>阿多诺 </a:t>
            </a:r>
            <a:r>
              <a:rPr lang="en-US" altLang="zh-CN" sz="1000" dirty="0"/>
              <a:t>(Theodor W. Adorno) </a:t>
            </a:r>
            <a:r>
              <a:rPr lang="zh-CN" altLang="en-US" sz="1000" dirty="0"/>
              <a:t>还指责奥托</a:t>
            </a:r>
            <a:r>
              <a:rPr lang="en-US" altLang="zh-CN" sz="1000" dirty="0"/>
              <a:t>·</a:t>
            </a:r>
            <a:r>
              <a:rPr lang="zh-CN" altLang="en-US" sz="1000" dirty="0"/>
              <a:t>克伦佩勒 </a:t>
            </a:r>
            <a:r>
              <a:rPr lang="en-US" altLang="zh-CN" sz="1000" dirty="0"/>
              <a:t>(Otto Klemperer) “</a:t>
            </a:r>
            <a:r>
              <a:rPr lang="zh-CN" altLang="en-US" sz="1000" dirty="0"/>
              <a:t>对作品不祥的忠诚”，因为他没有从他的唱片录音中删除六重奏。</a:t>
            </a:r>
            <a:endParaRPr lang="de-DE" altLang="zh-CN" sz="1000" dirty="0"/>
          </a:p>
          <a:p>
            <a:endParaRPr lang="de-DE" sz="1000" dirty="0"/>
          </a:p>
          <a:p>
            <a:r>
              <a:rPr lang="zh-CN" altLang="en-US" sz="1000" dirty="0"/>
              <a:t>莫扎特本人并非没有卷入</a:t>
            </a:r>
            <a:r>
              <a:rPr lang="en-US" altLang="zh-CN" sz="1000" dirty="0"/>
              <a:t>《</a:t>
            </a:r>
            <a:r>
              <a:rPr lang="zh-CN" altLang="en-US" sz="1000" dirty="0"/>
              <a:t>唐璜</a:t>
            </a:r>
            <a:r>
              <a:rPr lang="en-US" altLang="zh-CN" sz="1000" dirty="0"/>
              <a:t>》</a:t>
            </a:r>
            <a:r>
              <a:rPr lang="zh-CN" altLang="en-US" sz="1000" dirty="0"/>
              <a:t>引起的愤怒。 一方面，他不在意通常的表演条件； 几乎没有布拉格或慕尼黑以外的管弦乐队能够掌握唐璜的管弦乐作品，其管弦乐部分差异化且难度大，尤其是单簧管。 然而，另一方面，这部歌剧在音乐上超越了该流派历史的所有界限。 他在自己的“我所有作品的清单”中将其列为“</a:t>
            </a:r>
            <a:r>
              <a:rPr lang="en-US" altLang="zh-CN" sz="1000" dirty="0"/>
              <a:t>2 </a:t>
            </a:r>
            <a:r>
              <a:rPr lang="en-US" altLang="zh-CN" sz="1000" dirty="0" err="1"/>
              <a:t>atti</a:t>
            </a:r>
            <a:r>
              <a:rPr lang="en-US" altLang="zh-CN" sz="1000" dirty="0"/>
              <a:t> </a:t>
            </a:r>
            <a:r>
              <a:rPr lang="zh-CN" altLang="en-US" sz="1000" dirty="0"/>
              <a:t>歌剧”这一事实既对又错​​ </a:t>
            </a:r>
            <a:r>
              <a:rPr lang="en-US" altLang="zh-CN" sz="1000" dirty="0"/>
              <a:t>- </a:t>
            </a:r>
            <a:r>
              <a:rPr lang="zh-CN" altLang="en-US" sz="1000" dirty="0"/>
              <a:t>对，因为剧本的戏剧性及其开头的众多合奏场景</a:t>
            </a:r>
            <a:r>
              <a:rPr lang="en-US" altLang="zh-CN" sz="1000" dirty="0"/>
              <a:t>, </a:t>
            </a:r>
            <a:r>
              <a:rPr lang="zh-CN" altLang="en-US" sz="1000" dirty="0"/>
              <a:t>在两幕的过程中和结束时，就像主角的不同社会出身一样，无可争议地成为歌剧的特征，这是错误的，因为这种给定戏剧的构图实施与通常的喜剧音乐语言相去甚远歌剧。 在</a:t>
            </a:r>
            <a:r>
              <a:rPr lang="en-US" altLang="zh-CN" sz="1000" dirty="0"/>
              <a:t>《</a:t>
            </a:r>
            <a:r>
              <a:rPr lang="zh-CN" altLang="en-US" sz="1000" dirty="0"/>
              <a:t>唐璜</a:t>
            </a:r>
            <a:r>
              <a:rPr lang="en-US" altLang="zh-CN" sz="1000" dirty="0"/>
              <a:t>》</a:t>
            </a:r>
            <a:r>
              <a:rPr lang="zh-CN" altLang="en-US" sz="1000" dirty="0"/>
              <a:t>中，莫扎特融合了严肃歌剧和喜歌剧的绳索层次。 这种严肃和喜剧流派的相互渗透，两种流派对另一种音乐特征的开放，是 </a:t>
            </a:r>
            <a:r>
              <a:rPr lang="en-US" altLang="zh-CN" sz="1000" dirty="0"/>
              <a:t>1880 </a:t>
            </a:r>
            <a:r>
              <a:rPr lang="zh-CN" altLang="en-US" sz="1000" dirty="0"/>
              <a:t>年代歌剧历史的普遍特征； 然而，莫扎特似乎已经用他在</a:t>
            </a:r>
            <a:r>
              <a:rPr lang="en-US" altLang="zh-CN" sz="1000" dirty="0"/>
              <a:t>《</a:t>
            </a:r>
            <a:r>
              <a:rPr lang="zh-CN" altLang="en-US" sz="1000" dirty="0"/>
              <a:t>唐璜</a:t>
            </a:r>
            <a:r>
              <a:rPr lang="en-US" altLang="zh-CN" sz="1000" dirty="0"/>
              <a:t>》</a:t>
            </a:r>
            <a:r>
              <a:rPr lang="zh-CN" altLang="en-US" sz="1000" dirty="0"/>
              <a:t>中追求这一思想的激进主义压倒了他的同时代人。 凭借他的剧本，洛伦佐</a:t>
            </a:r>
            <a:r>
              <a:rPr lang="en-US" altLang="zh-CN" sz="1000" dirty="0"/>
              <a:t>·</a:t>
            </a:r>
            <a:r>
              <a:rPr lang="zh-CN" altLang="en-US" sz="1000" dirty="0"/>
              <a:t>达庞特让他很容易超越音乐流派的界限。</a:t>
            </a:r>
            <a:endParaRPr lang="en-US" sz="1000" dirty="0"/>
          </a:p>
        </p:txBody>
      </p:sp>
    </p:spTree>
    <p:extLst>
      <p:ext uri="{BB962C8B-B14F-4D97-AF65-F5344CB8AC3E}">
        <p14:creationId xmlns:p14="http://schemas.microsoft.com/office/powerpoint/2010/main" val="2278870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73CC3349-086C-8456-C179-137DFE8595DE}"/>
              </a:ext>
            </a:extLst>
          </p:cNvPr>
          <p:cNvPicPr>
            <a:picLocks noChangeAspect="1"/>
          </p:cNvPicPr>
          <p:nvPr/>
        </p:nvPicPr>
        <p:blipFill>
          <a:blip r:embed="rId2"/>
          <a:stretch>
            <a:fillRect/>
          </a:stretch>
        </p:blipFill>
        <p:spPr>
          <a:xfrm>
            <a:off x="1025417" y="0"/>
            <a:ext cx="2268626" cy="1114978"/>
          </a:xfrm>
          <a:prstGeom prst="rect">
            <a:avLst/>
          </a:prstGeom>
        </p:spPr>
      </p:pic>
      <p:sp>
        <p:nvSpPr>
          <p:cNvPr id="5" name="Textfeld 4">
            <a:extLst>
              <a:ext uri="{FF2B5EF4-FFF2-40B4-BE49-F238E27FC236}">
                <a16:creationId xmlns:a16="http://schemas.microsoft.com/office/drawing/2014/main" id="{B6F6B0D0-874B-E680-8EC7-7BAD313BF94E}"/>
              </a:ext>
            </a:extLst>
          </p:cNvPr>
          <p:cNvSpPr txBox="1"/>
          <p:nvPr/>
        </p:nvSpPr>
        <p:spPr>
          <a:xfrm>
            <a:off x="1" y="1114978"/>
            <a:ext cx="4953000" cy="5786199"/>
          </a:xfrm>
          <a:prstGeom prst="rect">
            <a:avLst/>
          </a:prstGeom>
          <a:noFill/>
        </p:spPr>
        <p:txBody>
          <a:bodyPr wrap="square">
            <a:spAutoFit/>
          </a:bodyPr>
          <a:lstStyle/>
          <a:p>
            <a:r>
              <a:rPr lang="zh-CN" altLang="en-US" sz="1000" dirty="0"/>
              <a:t>在</a:t>
            </a:r>
            <a:r>
              <a:rPr lang="en-US" altLang="zh-CN" sz="1000" dirty="0"/>
              <a:t>《</a:t>
            </a:r>
            <a:r>
              <a:rPr lang="zh-CN" altLang="en-US" sz="1000" dirty="0"/>
              <a:t>唐璜</a:t>
            </a:r>
            <a:r>
              <a:rPr lang="en-US" altLang="zh-CN" sz="1000" dirty="0"/>
              <a:t>》</a:t>
            </a:r>
            <a:r>
              <a:rPr lang="zh-CN" altLang="en-US" sz="1000" dirty="0"/>
              <a:t>中，莫扎特颠覆了这一传统。 二重奏 </a:t>
            </a:r>
            <a:r>
              <a:rPr lang="en-US" altLang="zh-CN" sz="1000" dirty="0"/>
              <a:t>»La ci </a:t>
            </a:r>
            <a:r>
              <a:rPr lang="en-US" altLang="zh-CN" sz="1000" dirty="0" err="1"/>
              <a:t>darem</a:t>
            </a:r>
            <a:r>
              <a:rPr lang="en-US" altLang="zh-CN" sz="1000" dirty="0"/>
              <a:t> la mano« </a:t>
            </a:r>
            <a:r>
              <a:rPr lang="zh-CN" altLang="en-US" sz="1000" dirty="0"/>
              <a:t>和三重奏 </a:t>
            </a:r>
            <a:r>
              <a:rPr lang="en-US" altLang="zh-CN" sz="1000" dirty="0"/>
              <a:t>»Ah </a:t>
            </a:r>
            <a:r>
              <a:rPr lang="en-US" altLang="zh-CN" sz="1000" dirty="0" err="1"/>
              <a:t>taci</a:t>
            </a:r>
            <a:r>
              <a:rPr lang="en-US" altLang="zh-CN" sz="1000" dirty="0"/>
              <a:t>, </a:t>
            </a:r>
            <a:r>
              <a:rPr lang="en-US" altLang="zh-CN" sz="1000" dirty="0" err="1"/>
              <a:t>ingiusto</a:t>
            </a:r>
            <a:r>
              <a:rPr lang="en-US" altLang="zh-CN" sz="1000" dirty="0"/>
              <a:t> core« </a:t>
            </a:r>
            <a:r>
              <a:rPr lang="zh-CN" altLang="en-US" sz="1000" dirty="0"/>
              <a:t>为 </a:t>
            </a:r>
            <a:r>
              <a:rPr lang="en-US" altLang="zh-CN" sz="1000" dirty="0"/>
              <a:t>A </a:t>
            </a:r>
            <a:r>
              <a:rPr lang="zh-CN" altLang="en-US" sz="1000" dirty="0"/>
              <a:t>大调 </a:t>
            </a:r>
            <a:r>
              <a:rPr lang="en-US" altLang="zh-CN" sz="1000" dirty="0"/>
              <a:t>- </a:t>
            </a:r>
            <a:r>
              <a:rPr lang="zh-CN" altLang="en-US" sz="1000" dirty="0"/>
              <a:t>这是 </a:t>
            </a:r>
            <a:r>
              <a:rPr lang="en-US" altLang="zh-CN" sz="1000" dirty="0"/>
              <a:t>Don Giovanni </a:t>
            </a:r>
            <a:r>
              <a:rPr lang="zh-CN" altLang="en-US" sz="1000" dirty="0"/>
              <a:t>对 </a:t>
            </a:r>
            <a:r>
              <a:rPr lang="en-US" altLang="zh-CN" sz="1000" dirty="0"/>
              <a:t>Zerlina </a:t>
            </a:r>
            <a:r>
              <a:rPr lang="zh-CN" altLang="en-US" sz="1000" dirty="0"/>
              <a:t>天真无邪的第一次诱人攻击，其暗示效果不仅 </a:t>
            </a:r>
            <a:r>
              <a:rPr lang="en-US" altLang="zh-CN" sz="1000" dirty="0"/>
              <a:t>Zerlina </a:t>
            </a:r>
            <a:r>
              <a:rPr lang="zh-CN" altLang="en-US" sz="1000" dirty="0"/>
              <a:t>无法逃脱； 第二个，是所有可以想象的爱情场景中最可怕的</a:t>
            </a:r>
            <a:r>
              <a:rPr lang="en-US" altLang="zh-CN" sz="1000" dirty="0"/>
              <a:t>——</a:t>
            </a:r>
            <a:r>
              <a:rPr lang="zh-CN" altLang="en-US" sz="1000" dirty="0"/>
              <a:t>唐娜</a:t>
            </a:r>
            <a:r>
              <a:rPr lang="en-US" altLang="zh-CN" sz="1000" dirty="0"/>
              <a:t>·</a:t>
            </a:r>
            <a:r>
              <a:rPr lang="zh-CN" altLang="en-US" sz="1000" dirty="0"/>
              <a:t>埃尔维拉认为唐</a:t>
            </a:r>
            <a:r>
              <a:rPr lang="en-US" altLang="zh-CN" sz="1000" dirty="0"/>
              <a:t>·</a:t>
            </a:r>
            <a:r>
              <a:rPr lang="zh-CN" altLang="en-US" sz="1000" dirty="0"/>
              <a:t>乔瓦尼已经回到她身边的屈辱情况，当她听到的只是他的声音，实际上是被莱波雷洛穿着他主人的衣服从现场拖走，这样他就可以和她的女仆调情了。 在这两种情况下，当唐乔瓦尼从 </a:t>
            </a:r>
            <a:r>
              <a:rPr lang="en-US" altLang="zh-CN" sz="1000" dirty="0"/>
              <a:t>E </a:t>
            </a:r>
            <a:r>
              <a:rPr lang="zh-CN" altLang="en-US" sz="1000" dirty="0"/>
              <a:t>大调的主音变为更紧张的主音时，他的求爱强度就增加了。 仅通过音调的选择，莫扎特就清楚地说明了为什么女性成群结队地屈服于唐璜； 与此同时，他破坏并扭曲了高贵、宁静、纯真的爱情基调，并以这种方式挑战观众的立场。 因为就像 </a:t>
            </a:r>
            <a:r>
              <a:rPr lang="en-US" altLang="zh-CN" sz="1000" dirty="0"/>
              <a:t>Zerlina </a:t>
            </a:r>
            <a:r>
              <a:rPr lang="zh-CN" altLang="en-US" sz="1000" dirty="0"/>
              <a:t>和 </a:t>
            </a:r>
            <a:r>
              <a:rPr lang="en-US" altLang="zh-CN" sz="1000" dirty="0"/>
              <a:t>Donna Elvira </a:t>
            </a:r>
            <a:r>
              <a:rPr lang="zh-CN" altLang="en-US" sz="1000" dirty="0"/>
              <a:t>违背自己更好的判断力，屈服于诱惑者一样，观众也被卷入了音调欺骗中，并且不得不说明这件事是如何发生在他身上的。 出乎意料的是，被钥匙误导了，观众发现自己处于他想象中的容易上当受骗的女人的相同位置。 毋庸置疑，</a:t>
            </a:r>
            <a:r>
              <a:rPr lang="en-US" altLang="zh-CN" sz="1000" dirty="0"/>
              <a:t>A </a:t>
            </a:r>
            <a:r>
              <a:rPr lang="zh-CN" altLang="en-US" sz="1000" dirty="0"/>
              <a:t>大调作为 </a:t>
            </a:r>
            <a:r>
              <a:rPr lang="en-US" altLang="zh-CN" sz="1000" dirty="0"/>
              <a:t>D </a:t>
            </a:r>
            <a:r>
              <a:rPr lang="zh-CN" altLang="en-US" sz="1000" dirty="0"/>
              <a:t>大调和 </a:t>
            </a:r>
            <a:r>
              <a:rPr lang="en-US" altLang="zh-CN" sz="1000" dirty="0"/>
              <a:t>D </a:t>
            </a:r>
            <a:r>
              <a:rPr lang="zh-CN" altLang="en-US" sz="1000" dirty="0"/>
              <a:t>小调的主导，与唐璜的特征密切相关。 戏剧音乐结构的第二个杰出手段是使用“真实”音乐作为事件的基础，正如莫扎特在第一和第二结局中所呈现的那样。 但是在第二个结局中，舞台上的音乐，双簧管、单簧管和圆号的和谐音乐合奏，只是在音乐上勾勒出唐</a:t>
            </a:r>
            <a:r>
              <a:rPr lang="en-US" altLang="zh-CN" sz="1000" dirty="0"/>
              <a:t>·</a:t>
            </a:r>
            <a:r>
              <a:rPr lang="zh-CN" altLang="en-US" sz="1000" dirty="0"/>
              <a:t>乔瓦尼后来遇到他命运的节日，而第一个结局的情节则来自舞台音乐这场由三个不同的舞台管弦乐队将三种节奏不同的舞蹈叠加在一起的舞蹈场景，在 </a:t>
            </a:r>
            <a:r>
              <a:rPr lang="en-US" altLang="zh-CN" sz="1000" dirty="0"/>
              <a:t>18 </a:t>
            </a:r>
            <a:r>
              <a:rPr lang="zh-CN" altLang="en-US" sz="1000" dirty="0"/>
              <a:t>世纪的歌剧史上是独一无二的。 莫扎特并没有把它留在这场音乐游戏中，它带有小步舞曲的测量 </a:t>
            </a:r>
            <a:r>
              <a:rPr lang="en-US" altLang="zh-CN" sz="1000" dirty="0"/>
              <a:t>3/4 </a:t>
            </a:r>
            <a:r>
              <a:rPr lang="zh-CN" altLang="en-US" sz="1000" dirty="0"/>
              <a:t>节奏，更活泼的 </a:t>
            </a:r>
            <a:r>
              <a:rPr lang="en-US" altLang="zh-CN" sz="1000" dirty="0"/>
              <a:t>2/4 </a:t>
            </a:r>
            <a:r>
              <a:rPr lang="zh-CN" altLang="en-US" sz="1000" dirty="0"/>
              <a:t>节奏的反舞和活泼的德国舞蹈的 </a:t>
            </a:r>
            <a:r>
              <a:rPr lang="en-US" altLang="zh-CN" sz="1000" dirty="0"/>
              <a:t>3/8 </a:t>
            </a:r>
            <a:r>
              <a:rPr lang="zh-CN" altLang="en-US" sz="1000" dirty="0"/>
              <a:t>节奏，它的混乱开始酒吧重点本身就足够壮观了。 对他来说，这三种舞蹈也象征着三个不同的社会阶层：唐娜安娜和唐奥塔维奥跳的小步舞曲定义了宫廷框架； 德国人，</a:t>
            </a:r>
            <a:r>
              <a:rPr lang="en-US" altLang="zh-CN" sz="1000" dirty="0" err="1"/>
              <a:t>Leporello</a:t>
            </a:r>
            <a:r>
              <a:rPr lang="en-US" altLang="zh-CN" sz="1000" dirty="0"/>
              <a:t> </a:t>
            </a:r>
            <a:r>
              <a:rPr lang="en-US" altLang="zh-CN" sz="1000" dirty="0" err="1"/>
              <a:t>Masetto</a:t>
            </a:r>
            <a:r>
              <a:rPr lang="en-US" altLang="zh-CN" sz="1000" dirty="0"/>
              <a:t> </a:t>
            </a:r>
            <a:r>
              <a:rPr lang="zh-CN" altLang="en-US" sz="1000" dirty="0"/>
              <a:t>的脚步被认为是引诱 </a:t>
            </a:r>
            <a:r>
              <a:rPr lang="en-US" altLang="zh-CN" sz="1000" dirty="0" err="1"/>
              <a:t>Masetto</a:t>
            </a:r>
            <a:r>
              <a:rPr lang="en-US" altLang="zh-CN" sz="1000" dirty="0"/>
              <a:t> </a:t>
            </a:r>
            <a:r>
              <a:rPr lang="zh-CN" altLang="en-US" sz="1000" dirty="0"/>
              <a:t>离开现场，是下层阶级的舞蹈； </a:t>
            </a:r>
            <a:r>
              <a:rPr lang="en-US" altLang="zh-CN" sz="1000" dirty="0"/>
              <a:t>contra </a:t>
            </a:r>
            <a:r>
              <a:rPr lang="zh-CN" altLang="en-US" sz="1000" dirty="0"/>
              <a:t>舞蹈</a:t>
            </a:r>
            <a:r>
              <a:rPr lang="en-US" altLang="zh-CN" sz="1000" dirty="0"/>
              <a:t>——</a:t>
            </a:r>
            <a:r>
              <a:rPr lang="zh-CN" altLang="en-US" sz="1000" dirty="0"/>
              <a:t>在法国宫廷中演变成 </a:t>
            </a:r>
            <a:r>
              <a:rPr lang="en-US" altLang="zh-CN" sz="1000" dirty="0"/>
              <a:t>contredanse </a:t>
            </a:r>
            <a:r>
              <a:rPr lang="zh-CN" altLang="en-US" sz="1000" dirty="0"/>
              <a:t>的古老英国乡村舞蹈</a:t>
            </a:r>
            <a:r>
              <a:rPr lang="en-US" altLang="zh-CN" sz="1000" dirty="0"/>
              <a:t>——</a:t>
            </a:r>
            <a:r>
              <a:rPr lang="zh-CN" altLang="en-US" sz="1000" dirty="0"/>
              <a:t>象征着“上”和“下”之间的渗透性，当然，唐乔瓦尼 </a:t>
            </a:r>
            <a:r>
              <a:rPr lang="en-US" altLang="zh-CN" sz="1000" dirty="0"/>
              <a:t>(Don Giovanni) </a:t>
            </a:r>
            <a:r>
              <a:rPr lang="zh-CN" altLang="en-US" sz="1000" dirty="0"/>
              <a:t>和泽琳娜 </a:t>
            </a:r>
            <a:r>
              <a:rPr lang="en-US" altLang="zh-CN" sz="1000" dirty="0"/>
              <a:t>(Zerlina) </a:t>
            </a:r>
            <a:r>
              <a:rPr lang="zh-CN" altLang="en-US" sz="1000" dirty="0"/>
              <a:t>会跳这种舞。 这三个舞蹈构成了六位主角之间那些没有节奏结构就会破裂的谈话片段的音乐平台。 此外，三支舞的节奏越来越混乱，证明了秩序日益瓦解的音乐标志，随着 </a:t>
            </a:r>
            <a:r>
              <a:rPr lang="en-US" altLang="zh-CN" sz="1000" dirty="0"/>
              <a:t>Zerlina </a:t>
            </a:r>
            <a:r>
              <a:rPr lang="zh-CN" altLang="en-US" sz="1000" dirty="0"/>
              <a:t>的求救以及从小步舞曲稳定的 </a:t>
            </a:r>
            <a:r>
              <a:rPr lang="en-US" altLang="zh-CN" sz="1000" dirty="0"/>
              <a:t>G </a:t>
            </a:r>
            <a:r>
              <a:rPr lang="zh-CN" altLang="en-US" sz="1000" dirty="0"/>
              <a:t>大调突然转变为属七和弦的音调达到高潮降 </a:t>
            </a:r>
            <a:r>
              <a:rPr lang="en-US" altLang="zh-CN" sz="1000" dirty="0"/>
              <a:t>E </a:t>
            </a:r>
            <a:r>
              <a:rPr lang="zh-CN" altLang="en-US" sz="1000" dirty="0"/>
              <a:t>大调（被背叛的 </a:t>
            </a:r>
            <a:r>
              <a:rPr lang="en-US" altLang="zh-CN" sz="1000" dirty="0"/>
              <a:t>Elvira </a:t>
            </a:r>
            <a:r>
              <a:rPr lang="zh-CN" altLang="en-US" sz="1000" dirty="0"/>
              <a:t>的关键）混乱接管。 正是音乐使唐</a:t>
            </a:r>
            <a:r>
              <a:rPr lang="en-US" altLang="zh-CN" sz="1000" dirty="0"/>
              <a:t>·</a:t>
            </a:r>
            <a:r>
              <a:rPr lang="zh-CN" altLang="en-US" sz="1000" dirty="0"/>
              <a:t>乔瓦尼在为此目的而举行的节日中勾引一名农家女孩失败的场景成为社会秩序破坏的象征。</a:t>
            </a:r>
            <a:endParaRPr lang="de-DE" altLang="zh-CN" sz="1000" dirty="0"/>
          </a:p>
          <a:p>
            <a:endParaRPr lang="de-DE" sz="1000" dirty="0"/>
          </a:p>
          <a:p>
            <a:r>
              <a:rPr lang="zh-CN" altLang="en-US" sz="1000" dirty="0"/>
              <a:t>最后，咏叹调最清楚地显示了作曲家的心理同理心，他从不通过音乐谴责他的生物，即使在他们最大的纠缠中，他们仍然为理解他们的行为而努力，但他仍然清楚这种纠缠的存在方式</a:t>
            </a:r>
            <a:r>
              <a:rPr lang="en-US" altLang="zh-CN" sz="1000" dirty="0"/>
              <a:t>. </a:t>
            </a:r>
            <a:r>
              <a:rPr lang="zh-CN" altLang="en-US" sz="1000" dirty="0"/>
              <a:t>这是莫扎特使用的第三种音乐手段，为浪荡子没落的故事增添了文本未必设想的方面。 例如，如果考虑唐娜安娜的咏叹调，就会清楚莫扎特如何仅通过音乐材料及其处理来超越文本来构建角色。 用她的话说，唐娜</a:t>
            </a:r>
            <a:r>
              <a:rPr lang="en-US" altLang="zh-CN" sz="1000" dirty="0"/>
              <a:t>·</a:t>
            </a:r>
            <a:r>
              <a:rPr lang="zh-CN" altLang="en-US" sz="1000" dirty="0"/>
              <a:t>安娜不过是名誉受损，要为自己和父亲报仇，除此之外在道德上无懈可击的贵妇人。 充其量，她在采取行动时的被动性，或者她对与唐</a:t>
            </a:r>
            <a:r>
              <a:rPr lang="en-US" altLang="zh-CN" sz="1000" dirty="0"/>
              <a:t>·</a:t>
            </a:r>
            <a:r>
              <a:rPr lang="zh-CN" altLang="en-US" sz="1000" dirty="0"/>
              <a:t>奥塔维奥 </a:t>
            </a:r>
            <a:r>
              <a:rPr lang="en-US" altLang="zh-CN" sz="1000" dirty="0"/>
              <a:t>(Don </a:t>
            </a:r>
            <a:r>
              <a:rPr lang="en-US" altLang="zh-CN" sz="1000" dirty="0" err="1"/>
              <a:t>Ottavio</a:t>
            </a:r>
            <a:r>
              <a:rPr lang="en-US" altLang="zh-CN" sz="1000" dirty="0"/>
              <a:t>) </a:t>
            </a:r>
            <a:r>
              <a:rPr lang="zh-CN" altLang="en-US" sz="1000" dirty="0"/>
              <a:t>婚姻安全的未来的抗拒，在她愤怒的愤怒面前似乎很奇怪。 莫扎特在她的咏叹调中设计的心理图比歌词复杂得多</a:t>
            </a:r>
            <a:endParaRPr lang="en-US" sz="1000" dirty="0"/>
          </a:p>
        </p:txBody>
      </p:sp>
      <p:sp>
        <p:nvSpPr>
          <p:cNvPr id="3" name="Textfeld 2">
            <a:extLst>
              <a:ext uri="{FF2B5EF4-FFF2-40B4-BE49-F238E27FC236}">
                <a16:creationId xmlns:a16="http://schemas.microsoft.com/office/drawing/2014/main" id="{361199EE-8861-216A-80D8-3A6E01DDADED}"/>
              </a:ext>
            </a:extLst>
          </p:cNvPr>
          <p:cNvSpPr txBox="1"/>
          <p:nvPr/>
        </p:nvSpPr>
        <p:spPr>
          <a:xfrm>
            <a:off x="4953000" y="97061"/>
            <a:ext cx="4859547" cy="5016758"/>
          </a:xfrm>
          <a:prstGeom prst="rect">
            <a:avLst/>
          </a:prstGeom>
          <a:noFill/>
        </p:spPr>
        <p:txBody>
          <a:bodyPr wrap="square">
            <a:spAutoFit/>
          </a:bodyPr>
          <a:lstStyle/>
          <a:p>
            <a:r>
              <a:rPr lang="zh-CN" altLang="en-US" sz="1000" dirty="0"/>
              <a:t>因为如果这个陌生人只引起她的厌恶，那么她在黑暗的房间里意识到谁是引诱者的恐惧就不会如此糟糕。 小提琴里汹涌澎湃的八分音符三连音，很快变成被休止符打断的急促的一组八分音符，逐渐向上的努力，三重重复的开场动机，在进一步的过程中不连贯而杂乱地爆发出句子的碎片</a:t>
            </a:r>
            <a:r>
              <a:rPr lang="en-US" altLang="zh-CN" sz="1000" dirty="0"/>
              <a:t>——</a:t>
            </a:r>
            <a:r>
              <a:rPr lang="zh-CN" altLang="en-US" sz="1000" dirty="0"/>
              <a:t>这些都是音乐形式歇斯底里的发作，莫扎特知道如何表明唐娜安娜不仅被一个应受谴责的怪物吓坏了，而且还被她自己吓坏了。 另一方面，她的最后一首咏叹调“</a:t>
            </a:r>
            <a:r>
              <a:rPr lang="en-US" altLang="zh-CN" sz="1000" dirty="0"/>
              <a:t>Non mi </a:t>
            </a:r>
            <a:r>
              <a:rPr lang="en-US" altLang="zh-CN" sz="1000" dirty="0" err="1"/>
              <a:t>dir</a:t>
            </a:r>
            <a:r>
              <a:rPr lang="en-US" altLang="zh-CN" sz="1000" dirty="0"/>
              <a:t>, </a:t>
            </a:r>
            <a:r>
              <a:rPr lang="en-US" altLang="zh-CN" sz="1000" dirty="0" err="1"/>
              <a:t>bell'idol</a:t>
            </a:r>
            <a:r>
              <a:rPr lang="en-US" altLang="zh-CN" sz="1000" dirty="0"/>
              <a:t> </a:t>
            </a:r>
            <a:r>
              <a:rPr lang="en-US" altLang="zh-CN" sz="1000" dirty="0" err="1"/>
              <a:t>mio</a:t>
            </a:r>
            <a:r>
              <a:rPr lang="en-US" altLang="zh-CN" sz="1000" dirty="0"/>
              <a:t>”</a:t>
            </a:r>
            <a:r>
              <a:rPr lang="zh-CN" altLang="en-US" sz="1000" dirty="0"/>
              <a:t>清楚地表明，她不仅可以失去，而且可以保持她的地位要求她的镇定，她用这首曲子介绍了 </a:t>
            </a:r>
            <a:r>
              <a:rPr lang="en-US" altLang="zh-CN" sz="1000" dirty="0"/>
              <a:t>Don </a:t>
            </a:r>
            <a:r>
              <a:rPr lang="en-US" altLang="zh-CN" sz="1000" dirty="0" err="1"/>
              <a:t>Ottavio</a:t>
            </a:r>
            <a:r>
              <a:rPr lang="zh-CN" altLang="en-US" sz="1000" dirty="0"/>
              <a:t>，这个最自我的牺牲所有温柔的爱人，保持距离。 当然，回旋曲的形式有点过于精确，花腔中优雅的自我风格化也有点过于计算，不适合出于体面的要求推迟结婚。 再次是音乐传达了唐娜</a:t>
            </a:r>
            <a:r>
              <a:rPr lang="en-US" altLang="zh-CN" sz="1000" dirty="0"/>
              <a:t>·</a:t>
            </a:r>
            <a:r>
              <a:rPr lang="zh-CN" altLang="en-US" sz="1000" dirty="0"/>
              <a:t>安娜必须多么努力地与身体的欲望作斗争，唐</a:t>
            </a:r>
            <a:r>
              <a:rPr lang="en-US" altLang="zh-CN" sz="1000" dirty="0"/>
              <a:t>·</a:t>
            </a:r>
            <a:r>
              <a:rPr lang="zh-CN" altLang="en-US" sz="1000" dirty="0"/>
              <a:t>乔瓦尼通过对她童贞的唯一一次表面上不成功的攻击暴露了这一点。</a:t>
            </a:r>
            <a:endParaRPr lang="de-DE" altLang="zh-CN" sz="1000" dirty="0"/>
          </a:p>
          <a:p>
            <a:endParaRPr lang="de-DE" sz="1000" dirty="0"/>
          </a:p>
          <a:p>
            <a:r>
              <a:rPr lang="zh-CN" altLang="en-US" sz="1000" dirty="0"/>
              <a:t>但是这个唐璜，唯一一个必须唱三首咏叹调的主角，也就是说，比任何其他角色都多，这个所有纠缠的原因，在合奏中展现他的全部魅力，仍然在这三个咏叹调中，但作为它人面子去。 唐璜的第一段咏叹调，气喘吁吁的“</a:t>
            </a:r>
            <a:r>
              <a:rPr lang="en-US" altLang="zh-CN" sz="1000" dirty="0"/>
              <a:t>Fin </a:t>
            </a:r>
            <a:r>
              <a:rPr lang="en-US" altLang="zh-CN" sz="1000" dirty="0" err="1"/>
              <a:t>ch'han</a:t>
            </a:r>
            <a:r>
              <a:rPr lang="en-US" altLang="zh-CN" sz="1000" dirty="0"/>
              <a:t> dal vino”</a:t>
            </a:r>
            <a:r>
              <a:rPr lang="zh-CN" altLang="en-US" sz="1000" dirty="0"/>
              <a:t>，如一缕肆无忌惮的淫荡般席卷整个情节，观众还没意识到这是主人公的首次独奏就结束了。 第二首咏叹调“</a:t>
            </a:r>
            <a:r>
              <a:rPr lang="en-US" altLang="zh-CN" sz="1000" dirty="0" err="1"/>
              <a:t>Deh</a:t>
            </a:r>
            <a:r>
              <a:rPr lang="en-US" altLang="zh-CN" sz="1000" dirty="0"/>
              <a:t>, </a:t>
            </a:r>
            <a:r>
              <a:rPr lang="en-US" altLang="zh-CN" sz="1000" dirty="0" err="1"/>
              <a:t>vieni</a:t>
            </a:r>
            <a:r>
              <a:rPr lang="en-US" altLang="zh-CN" sz="1000" dirty="0"/>
              <a:t> </a:t>
            </a:r>
            <a:r>
              <a:rPr lang="en-US" altLang="zh-CN" sz="1000" dirty="0" err="1"/>
              <a:t>alla</a:t>
            </a:r>
            <a:r>
              <a:rPr lang="en-US" altLang="zh-CN" sz="1000" dirty="0"/>
              <a:t> </a:t>
            </a:r>
            <a:r>
              <a:rPr lang="en-US" altLang="zh-CN" sz="1000" dirty="0" err="1"/>
              <a:t>finestra</a:t>
            </a:r>
            <a:r>
              <a:rPr lang="en-US" altLang="zh-CN" sz="1000" dirty="0"/>
              <a:t>”</a:t>
            </a:r>
            <a:r>
              <a:rPr lang="zh-CN" altLang="en-US" sz="1000" dirty="0"/>
              <a:t>是一首最传统的小夜曲，似乎既不适合贵族也不适合诱惑者</a:t>
            </a:r>
            <a:r>
              <a:rPr lang="en-US" altLang="zh-CN" sz="1000" dirty="0"/>
              <a:t>——</a:t>
            </a:r>
            <a:r>
              <a:rPr lang="zh-CN" altLang="en-US" sz="1000" dirty="0"/>
              <a:t>对女仆来说已经足够好了，但与咏叹调的实际目的完全不同，角色或灵魂 </a:t>
            </a:r>
            <a:r>
              <a:rPr lang="en-US" altLang="zh-CN" sz="1000" dirty="0"/>
              <a:t>- </a:t>
            </a:r>
            <a:r>
              <a:rPr lang="zh-CN" altLang="en-US" sz="1000" dirty="0"/>
              <a:t>在音乐上扩展人物的位置，会以任何方式接近。 唐璜甚至穿着 </a:t>
            </a:r>
            <a:r>
              <a:rPr lang="en-US" altLang="zh-CN" sz="1000" dirty="0" err="1"/>
              <a:t>Leporello</a:t>
            </a:r>
            <a:r>
              <a:rPr lang="en-US" altLang="zh-CN" sz="1000" dirty="0"/>
              <a:t> </a:t>
            </a:r>
            <a:r>
              <a:rPr lang="zh-CN" altLang="en-US" sz="1000" dirty="0"/>
              <a:t>的衣服唱他的第三首咏叹调</a:t>
            </a:r>
            <a:r>
              <a:rPr lang="en-US" altLang="zh-CN" sz="1000" dirty="0"/>
              <a:t>——</a:t>
            </a:r>
            <a:r>
              <a:rPr lang="zh-CN" altLang="en-US" sz="1000" dirty="0"/>
              <a:t>而且还用仆人喋喋不休的 </a:t>
            </a:r>
            <a:r>
              <a:rPr lang="en-US" altLang="zh-CN" sz="1000" dirty="0"/>
              <a:t>Buffa </a:t>
            </a:r>
            <a:r>
              <a:rPr lang="zh-CN" altLang="en-US" sz="1000" dirty="0"/>
              <a:t>音调，只有当所谓的仆人描述他的假定主人时，仆人才会变成讽刺的尊严。 这也许是作曲家最巧妙的壮举：通过音乐描绘浪荡子的内心空虚，否认他有任何个性，也没有为他的行为辩护。</a:t>
            </a:r>
            <a:endParaRPr lang="de-DE" altLang="zh-CN" sz="1000" dirty="0"/>
          </a:p>
          <a:p>
            <a:endParaRPr lang="de-DE" sz="1000" dirty="0"/>
          </a:p>
          <a:p>
            <a:r>
              <a:rPr lang="zh-CN" altLang="en-US" sz="1000" dirty="0"/>
              <a:t>如果将莫扎特的</a:t>
            </a:r>
            <a:r>
              <a:rPr lang="en-US" altLang="zh-CN" sz="1000" dirty="0"/>
              <a:t>《</a:t>
            </a:r>
            <a:r>
              <a:rPr lang="zh-CN" altLang="en-US" sz="1000" dirty="0"/>
              <a:t>唐璜</a:t>
            </a:r>
            <a:r>
              <a:rPr lang="en-US" altLang="zh-CN" sz="1000" dirty="0"/>
              <a:t>》</a:t>
            </a:r>
            <a:r>
              <a:rPr lang="zh-CN" altLang="en-US" sz="1000" dirty="0"/>
              <a:t>与同时代的其他歌剧进行比较，其差异程度就会一目了然。 诚然，合奏</a:t>
            </a:r>
            <a:r>
              <a:rPr lang="en-US" altLang="zh-CN" sz="1000" dirty="0"/>
              <a:t>——</a:t>
            </a:r>
            <a:r>
              <a:rPr lang="zh-CN" altLang="en-US" sz="1000" dirty="0"/>
              <a:t>布法的戏剧标准</a:t>
            </a:r>
            <a:r>
              <a:rPr lang="en-US" altLang="zh-CN" sz="1000" dirty="0"/>
              <a:t>——</a:t>
            </a:r>
            <a:r>
              <a:rPr lang="zh-CN" altLang="en-US" sz="1000" dirty="0"/>
              <a:t>在正剧中也越来越多地表现出来，而带有伴奏宣叙调和正剧咏叹调的大型独奏场面征服了正剧。 诚然，法国歌剧的影响，如合唱场景、地狱的音乐奇观、娱乐节目、意大利人的面孔，以及相反，对意大利咏叹调形式的新兴趣改变了法国人。 然而，这些变化大多停留在戏剧的外部。 另一方面，莫扎特发明了一种音乐音调，使喜剧中的致命伤和悲剧中的滑稽可听，这并没有消除生活中的悖论，而是揭示了它们。 他对人的热爱和他的音乐创作使他没有成为一个愤世嫉俗的人。 否则，唐</a:t>
            </a:r>
            <a:r>
              <a:rPr lang="en-US" altLang="zh-CN" sz="1000" dirty="0"/>
              <a:t>·</a:t>
            </a:r>
            <a:r>
              <a:rPr lang="zh-CN" altLang="en-US" sz="1000" dirty="0"/>
              <a:t>乔瓦尼 </a:t>
            </a:r>
            <a:r>
              <a:rPr lang="en-US" altLang="zh-CN" sz="1000" dirty="0"/>
              <a:t>(Don Giovanni) </a:t>
            </a:r>
            <a:r>
              <a:rPr lang="zh-CN" altLang="en-US" sz="1000" dirty="0"/>
              <a:t>很有可能成为音乐史上第一位反面歌剧英雄。 事实上，应该留到 </a:t>
            </a:r>
            <a:r>
              <a:rPr lang="en-US" altLang="zh-CN" sz="1000" dirty="0"/>
              <a:t>19 </a:t>
            </a:r>
            <a:r>
              <a:rPr lang="zh-CN" altLang="en-US" sz="1000" dirty="0"/>
              <a:t>世纪发明一个</a:t>
            </a:r>
            <a:endParaRPr lang="en-US" sz="1000" dirty="0"/>
          </a:p>
        </p:txBody>
      </p:sp>
    </p:spTree>
    <p:extLst>
      <p:ext uri="{BB962C8B-B14F-4D97-AF65-F5344CB8AC3E}">
        <p14:creationId xmlns:p14="http://schemas.microsoft.com/office/powerpoint/2010/main" val="1319192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B6F6B0D0-874B-E680-8EC7-7BAD313BF94E}"/>
              </a:ext>
            </a:extLst>
          </p:cNvPr>
          <p:cNvSpPr txBox="1"/>
          <p:nvPr/>
        </p:nvSpPr>
        <p:spPr>
          <a:xfrm>
            <a:off x="1" y="1114978"/>
            <a:ext cx="4953000" cy="5786199"/>
          </a:xfrm>
          <a:prstGeom prst="rect">
            <a:avLst/>
          </a:prstGeom>
          <a:noFill/>
        </p:spPr>
        <p:txBody>
          <a:bodyPr wrap="square">
            <a:spAutoFit/>
          </a:bodyPr>
          <a:lstStyle/>
          <a:p>
            <a:r>
              <a:rPr lang="en-US" altLang="zh-CN" sz="1000" dirty="0"/>
              <a:t>»Viva la </a:t>
            </a:r>
            <a:r>
              <a:rPr lang="en-US" altLang="zh-CN" sz="1000" dirty="0" err="1"/>
              <a:t>libertà</a:t>
            </a:r>
            <a:r>
              <a:rPr lang="en-US" altLang="zh-CN" sz="1000" dirty="0"/>
              <a:t>!« – </a:t>
            </a:r>
            <a:r>
              <a:rPr lang="zh-CN" altLang="en-US" sz="1000" dirty="0"/>
              <a:t>这就是同名英雄唐</a:t>
            </a:r>
            <a:r>
              <a:rPr lang="en-US" altLang="zh-CN" sz="1000" dirty="0"/>
              <a:t>·</a:t>
            </a:r>
            <a:r>
              <a:rPr lang="zh-CN" altLang="en-US" sz="1000" dirty="0"/>
              <a:t>乔瓦尼 </a:t>
            </a:r>
            <a:r>
              <a:rPr lang="en-US" altLang="zh-CN" sz="1000" dirty="0"/>
              <a:t>(Don Giovanni) </a:t>
            </a:r>
            <a:r>
              <a:rPr lang="zh-CN" altLang="en-US" sz="1000" dirty="0"/>
              <a:t>和合唱团的一部分在第一幕的结局中以非常高的力度演唱的方式。 赞美，甚至是对自由的庆祝，吟唱一次，重复不少于十次。 除了仆人莱波雷洛之外，莫扎特和达庞特歌剧中以贵族身份出现的四个人物</a:t>
            </a:r>
            <a:r>
              <a:rPr lang="en-US" altLang="zh-CN" sz="1000" dirty="0"/>
              <a:t>——“</a:t>
            </a:r>
            <a:r>
              <a:rPr lang="zh-CN" altLang="en-US" sz="1000" dirty="0"/>
              <a:t>唐”和“唐娜”</a:t>
            </a:r>
            <a:r>
              <a:rPr lang="en-US" altLang="zh-CN" sz="1000" dirty="0"/>
              <a:t>——</a:t>
            </a:r>
            <a:r>
              <a:rPr lang="zh-CN" altLang="en-US" sz="1000" dirty="0"/>
              <a:t>也参与其中。 在明亮的 </a:t>
            </a:r>
            <a:r>
              <a:rPr lang="en-US" altLang="zh-CN" sz="1000" dirty="0"/>
              <a:t>C </a:t>
            </a:r>
            <a:r>
              <a:rPr lang="zh-CN" altLang="en-US" sz="1000" dirty="0"/>
              <a:t>大调中，伴随着完整的管弦乐队和增强的动态，这句话以充满活力的音调和 </a:t>
            </a:r>
            <a:r>
              <a:rPr lang="en-US" altLang="zh-CN" sz="1000" dirty="0"/>
              <a:t>- </a:t>
            </a:r>
            <a:r>
              <a:rPr lang="zh-CN" altLang="en-US" sz="1000" dirty="0"/>
              <a:t>太明显的存在感来表达</a:t>
            </a:r>
            <a:endParaRPr lang="de-DE" altLang="zh-CN" sz="1000" dirty="0"/>
          </a:p>
          <a:p>
            <a:endParaRPr lang="de-DE" sz="1000" dirty="0"/>
          </a:p>
          <a:p>
            <a:r>
              <a:rPr lang="zh-CN" altLang="en-US" sz="1000" dirty="0"/>
              <a:t>这一由个人发起并显然被其他人自愿接受的宣言很可能被视为对法国大革命中强烈爆发的、最终无法抑制的自由渴望的预期</a:t>
            </a:r>
            <a:r>
              <a:rPr lang="en-US" altLang="zh-CN" sz="1000" dirty="0"/>
              <a:t>——</a:t>
            </a:r>
            <a:r>
              <a:rPr lang="zh-CN" altLang="en-US" sz="1000" dirty="0"/>
              <a:t>我们的回顾性观点使这成为可能。 在 </a:t>
            </a:r>
            <a:r>
              <a:rPr lang="en-US" altLang="zh-CN" sz="1000" dirty="0"/>
              <a:t>1787 </a:t>
            </a:r>
            <a:r>
              <a:rPr lang="zh-CN" altLang="en-US" sz="1000" dirty="0"/>
              <a:t>年将这样的狂欢带到歌剧舞台上绝非理所当然，因为它很容易被理解为欢呼 </a:t>
            </a:r>
            <a:r>
              <a:rPr lang="en-US" altLang="zh-CN" sz="1000" dirty="0"/>
              <a:t>»Viva la </a:t>
            </a:r>
            <a:r>
              <a:rPr lang="en-US" altLang="zh-CN" sz="1000" dirty="0" err="1"/>
              <a:t>libertà</a:t>
            </a:r>
            <a:r>
              <a:rPr lang="en-US" altLang="zh-CN" sz="1000" dirty="0"/>
              <a:t>!« </a:t>
            </a:r>
            <a:r>
              <a:rPr lang="zh-CN" altLang="en-US" sz="1000" dirty="0"/>
              <a:t>不仅是比赛的一部分，而且是表演的必要条件现实，对于现实生活，包括。</a:t>
            </a:r>
            <a:endParaRPr lang="de-DE" altLang="zh-CN" sz="1000" dirty="0"/>
          </a:p>
          <a:p>
            <a:endParaRPr lang="de-DE" sz="1000" dirty="0"/>
          </a:p>
          <a:p>
            <a:r>
              <a:rPr lang="zh-CN" altLang="en-US" sz="1000" dirty="0"/>
              <a:t>意味深长的是，唐璜和莱波雷罗接待的三位客人都带着面具出现，仿佛那一刻他们不是他们自己，而是在以伪装的身份说话和做事。 在这一点上，他们很像莫扎特，莫扎特在他的生活中</a:t>
            </a:r>
            <a:r>
              <a:rPr lang="en-US" altLang="zh-CN" sz="1000" dirty="0"/>
              <a:t>——</a:t>
            </a:r>
            <a:r>
              <a:rPr lang="zh-CN" altLang="en-US" sz="1000" dirty="0"/>
              <a:t>甚至在他的艺术中</a:t>
            </a:r>
            <a:r>
              <a:rPr lang="en-US" altLang="zh-CN" sz="1000" dirty="0"/>
              <a:t>——</a:t>
            </a:r>
            <a:r>
              <a:rPr lang="zh-CN" altLang="en-US" sz="1000" dirty="0"/>
              <a:t>接受并扮演了最多样化的角色，带着毫不掩饰的喜悦，以至于他的同行永远不知道他们在和谁打交道。 对他来说，以这种方式行事可能是一个决定性的自由时刻，赋予自己不同的“本性”</a:t>
            </a:r>
            <a:r>
              <a:rPr lang="en-US" altLang="zh-CN" sz="1000" dirty="0"/>
              <a:t>——</a:t>
            </a:r>
            <a:r>
              <a:rPr lang="zh-CN" altLang="en-US" sz="1000" dirty="0"/>
              <a:t>也是为了他的人类同胞由此产生的谜团。 无论如何，这对他的创造力的发展非常重要，特别是对于他的舞台作品的发展具有复杂的人物、情境和场景音乐过程。</a:t>
            </a:r>
            <a:endParaRPr lang="de-DE" altLang="zh-CN" sz="1000" dirty="0"/>
          </a:p>
          <a:p>
            <a:endParaRPr lang="de-DE" sz="1000" dirty="0"/>
          </a:p>
          <a:p>
            <a:r>
              <a:rPr lang="zh-CN" altLang="en-US" sz="1000" dirty="0"/>
              <a:t>然而，在莫扎特身上，还有其他地方实现了“自由”的思想和概念：在他的人生计划和他的社会存在中。 莫扎特做出了一个非常不寻常的决定，许多人都不理解，他将宫廷音乐家的生活换成了“自由”艺术家的生活。 即使在莫扎特时代的情况下，从萨尔茨堡到维也纳的路线也可能是一条相对较短的路线； </a:t>
            </a:r>
            <a:r>
              <a:rPr lang="en-US" altLang="zh-CN" sz="1000" dirty="0"/>
              <a:t>1781 </a:t>
            </a:r>
            <a:r>
              <a:rPr lang="zh-CN" altLang="en-US" sz="1000" dirty="0"/>
              <a:t>年春天，从萨尔察赫大主教的住所迁往多瑙河畔哈布斯堡王朝的首府，这仍然是具有深远影响的一步，因为它影响了莫扎特的所有艺术活动和自我创作</a:t>
            </a:r>
            <a:endParaRPr lang="de-DE" altLang="zh-CN" sz="1000" dirty="0"/>
          </a:p>
          <a:p>
            <a:endParaRPr lang="de-DE" sz="1000" dirty="0"/>
          </a:p>
          <a:p>
            <a:r>
              <a:rPr lang="zh-CN" altLang="en-US" sz="1000" dirty="0"/>
              <a:t>一方面，莫扎特将自己从雇主的直接依赖中解放出来，另一方面，他现在急于为不同的人创作音乐，不仅是宫廷的，而且是具有不同兴趣的混合听众，可以说是自由市场。 这种新生活方式的两个方面是相互关联的，一个以另一个为条件。 莫扎特显然意识到了他的决定的后果，因为尽管他年纪不算很大</a:t>
            </a:r>
            <a:r>
              <a:rPr lang="en-US" altLang="zh-CN" sz="1000" dirty="0"/>
              <a:t>——</a:t>
            </a:r>
            <a:r>
              <a:rPr lang="zh-CN" altLang="en-US" sz="1000" dirty="0"/>
              <a:t>二十五六岁</a:t>
            </a:r>
            <a:r>
              <a:rPr lang="en-US" altLang="zh-CN" sz="1000" dirty="0"/>
              <a:t>——</a:t>
            </a:r>
            <a:r>
              <a:rPr lang="zh-CN" altLang="en-US" sz="1000" dirty="0"/>
              <a:t>但他非常清楚宫廷艺术生活的局限性和局限性。</a:t>
            </a:r>
            <a:endParaRPr lang="de-DE" altLang="zh-CN" sz="1000" dirty="0"/>
          </a:p>
          <a:p>
            <a:endParaRPr lang="de-DE" sz="1000" dirty="0"/>
          </a:p>
          <a:p>
            <a:r>
              <a:rPr lang="zh-CN" altLang="en-US" sz="1000" dirty="0"/>
              <a:t>他的父亲，他童年和青年时代的榜样，一直在他的脑海中。 他在萨尔茨堡亲王大主教的宫廷中取得了</a:t>
            </a:r>
            <a:r>
              <a:rPr lang="en-US" altLang="zh-CN" sz="1000" dirty="0"/>
              <a:t>——</a:t>
            </a:r>
            <a:r>
              <a:rPr lang="zh-CN" altLang="en-US" sz="1000" dirty="0"/>
              <a:t>相当受人尊敬的</a:t>
            </a:r>
            <a:r>
              <a:rPr lang="en-US" altLang="zh-CN" sz="1000" dirty="0"/>
              <a:t>——</a:t>
            </a:r>
            <a:r>
              <a:rPr lang="zh-CN" altLang="en-US" sz="1000" dirty="0"/>
              <a:t>职业生涯，同时以惊人的技巧利用了提供给他的机会和自由。 他被允许远离他的实际公务并进行更长的旅行，通常持续数月，这绝不是理所当然的事情。 缺席的批准以王子和他的副音乐总监之间的基本信任为先决条件 </a:t>
            </a:r>
            <a:r>
              <a:rPr lang="en-US" altLang="zh-CN" sz="1000" dirty="0"/>
              <a:t>- </a:t>
            </a:r>
            <a:r>
              <a:rPr lang="zh-CN" altLang="en-US" sz="1000" dirty="0"/>
              <a:t>显然必须存在</a:t>
            </a:r>
            <a:endParaRPr lang="en-US" sz="1000" dirty="0"/>
          </a:p>
        </p:txBody>
      </p:sp>
      <p:sp>
        <p:nvSpPr>
          <p:cNvPr id="3" name="Textfeld 2">
            <a:extLst>
              <a:ext uri="{FF2B5EF4-FFF2-40B4-BE49-F238E27FC236}">
                <a16:creationId xmlns:a16="http://schemas.microsoft.com/office/drawing/2014/main" id="{361199EE-8861-216A-80D8-3A6E01DDADED}"/>
              </a:ext>
            </a:extLst>
          </p:cNvPr>
          <p:cNvSpPr txBox="1"/>
          <p:nvPr/>
        </p:nvSpPr>
        <p:spPr>
          <a:xfrm>
            <a:off x="4953000" y="97061"/>
            <a:ext cx="4859547" cy="6863417"/>
          </a:xfrm>
          <a:prstGeom prst="rect">
            <a:avLst/>
          </a:prstGeom>
          <a:noFill/>
        </p:spPr>
        <p:txBody>
          <a:bodyPr wrap="square">
            <a:spAutoFit/>
          </a:bodyPr>
          <a:lstStyle/>
          <a:p>
            <a:r>
              <a:rPr lang="zh-CN" altLang="en-US" sz="1000" dirty="0"/>
              <a:t>当利奥波德莫扎特意识到他的儿子有多么杰出的音乐天赋时，他把所有的雄心壮志都放在提拔他上，以这样一种方式提升他，使他成为一个在整个欧洲都得到认可的音乐家似乎是可以想象的，请注意，对于一个具有适当地位、声望的宫廷音乐家和收入。 父亲几乎没有为儿子考虑过任何其他的视角</a:t>
            </a:r>
            <a:r>
              <a:rPr lang="en-US" altLang="zh-CN" sz="1000" dirty="0"/>
              <a:t>——</a:t>
            </a:r>
            <a:r>
              <a:rPr lang="zh-CN" altLang="en-US" sz="1000" dirty="0"/>
              <a:t>他自己的生活世界，虽然是一种升华和丰富的形式，但却是基准，除此之外的一切都超出了想象。</a:t>
            </a:r>
            <a:endParaRPr lang="de-DE" altLang="zh-CN" sz="1000" dirty="0"/>
          </a:p>
          <a:p>
            <a:endParaRPr lang="de-DE" sz="1000" dirty="0"/>
          </a:p>
          <a:p>
            <a:r>
              <a:rPr lang="zh-CN" altLang="en-US" sz="1000" dirty="0"/>
              <a:t>这样的道路当然也是莫扎特和沃尔夫冈阿马德的一个选择，因为在法庭上寻找有利可图的职位的各种努力都是众所周知的。 然而，当越来越明显的是大多数潜在雇主更喜欢不同类型的音乐家来担任莫扎特心目中的职位时，例如宫廷作曲家或宫廷指挥，结果失望情绪不断增加，他制定了一个不同的策略：难道没有摆脱宫廷依赖并在所谓的“自由市场”中立足的选择吗？ 他自己的经验可以告诉他这一点，因为在伦敦的商业歌剧和音乐会现场是可能的，在维也纳也不是不可能的。</a:t>
            </a:r>
            <a:endParaRPr lang="de-DE" altLang="zh-CN" sz="1000" dirty="0"/>
          </a:p>
          <a:p>
            <a:endParaRPr lang="de-DE" sz="1000" dirty="0"/>
          </a:p>
          <a:p>
            <a:r>
              <a:rPr lang="zh-CN" altLang="en-US" sz="1000" dirty="0"/>
              <a:t>他称皇宫是“世界上最适合我职业的地方”，这有一定的道理。 在这里，他看到了创建一个既密集又分支的网络的机会，该网络成为广泛音乐活动的基础。 在这里，他希望获得歌剧的委托</a:t>
            </a:r>
            <a:r>
              <a:rPr lang="en-US" altLang="zh-CN" sz="1000" dirty="0"/>
              <a:t>——</a:t>
            </a:r>
            <a:r>
              <a:rPr lang="zh-CN" altLang="en-US" sz="1000" dirty="0"/>
              <a:t>德语和意大利语，</a:t>
            </a:r>
            <a:r>
              <a:rPr lang="en-US" altLang="zh-CN" sz="1000" dirty="0"/>
              <a:t>buffa </a:t>
            </a:r>
            <a:r>
              <a:rPr lang="zh-CN" altLang="en-US" sz="1000" dirty="0"/>
              <a:t>和 </a:t>
            </a:r>
            <a:r>
              <a:rPr lang="en-US" altLang="zh-CN" sz="1000" dirty="0" err="1"/>
              <a:t>seria</a:t>
            </a:r>
            <a:r>
              <a:rPr lang="en-US" altLang="zh-CN" sz="1000" dirty="0"/>
              <a:t> </a:t>
            </a:r>
            <a:r>
              <a:rPr lang="zh-CN" altLang="en-US" sz="1000" dirty="0"/>
              <a:t>题材的歌剧</a:t>
            </a:r>
            <a:r>
              <a:rPr lang="en-US" altLang="zh-CN" sz="1000" dirty="0"/>
              <a:t>——</a:t>
            </a:r>
            <a:r>
              <a:rPr lang="zh-CN" altLang="en-US" sz="1000" dirty="0"/>
              <a:t>在这里还有机会组织音乐会，出版和销售新作品，以及结识“高级”成员社会”来教。 社会存在，以及关于维持家庭和一定程度的繁荣，将基于几个支柱。 尽管如此，辞去不那么受人喜爱的萨尔茨堡大主教的职务，并在维也纳证明自己是一名自由音乐家，这绝对是一个冒险的步骤。 在失败的情况下没有保护，除了成功别无选择。 众所周知，在几年的成功之后</a:t>
            </a:r>
            <a:r>
              <a:rPr lang="en-US" altLang="zh-CN" sz="1000" dirty="0"/>
              <a:t>——</a:t>
            </a:r>
            <a:r>
              <a:rPr lang="zh-CN" altLang="en-US" sz="1000" dirty="0"/>
              <a:t>例如，通过他独立组织的音乐学院发现莫扎特本人出色演奏的钢琴协奏曲的极其积极的回应</a:t>
            </a:r>
            <a:r>
              <a:rPr lang="en-US" altLang="zh-CN" sz="1000" dirty="0"/>
              <a:t>——</a:t>
            </a:r>
            <a:r>
              <a:rPr lang="zh-CN" altLang="en-US" sz="1000" dirty="0"/>
              <a:t>越来越多的幻灭，直到令人震惊的“乞讨信” </a:t>
            </a:r>
            <a:r>
              <a:rPr lang="en-US" altLang="zh-CN" sz="1000" dirty="0"/>
              <a:t>1780 </a:t>
            </a:r>
            <a:r>
              <a:rPr lang="zh-CN" altLang="en-US" sz="1000" dirty="0"/>
              <a:t>年代晚期作曲家的作品，莫扎特在迫切需要时感到不得不写下并寄出。</a:t>
            </a:r>
            <a:endParaRPr lang="de-DE" altLang="zh-CN" sz="1000" dirty="0"/>
          </a:p>
          <a:p>
            <a:endParaRPr lang="de-DE" sz="1000" dirty="0"/>
          </a:p>
          <a:p>
            <a:r>
              <a:rPr lang="zh-CN" altLang="en-US" sz="1000" dirty="0"/>
              <a:t>然而，这并不意味着他不再觉得他为自己选择的自由音乐家的模式是一致的。 扮演下属仆人的角色显然不再是他的选择（尽管他努力寻找一个永久的职位），他享受着自由的时刻，让他有机会创造自己太多的愿望，甚至是乌托邦，如果他们承诺获得艺术和物质利益。 这种态度可能具有梦想的特征，但它们似乎适合莫扎特，特别是考虑到据我们所知，他坚信自己非凡的才华。 “神童”的过往无疑加强了这种倾向，而得到众多音乐鉴赏家的认可更是如此。 约瑟夫</a:t>
            </a:r>
            <a:r>
              <a:rPr lang="en-US" altLang="zh-CN" sz="1000" dirty="0"/>
              <a:t>·</a:t>
            </a:r>
            <a:r>
              <a:rPr lang="zh-CN" altLang="en-US" sz="1000" dirty="0"/>
              <a:t>海顿 </a:t>
            </a:r>
            <a:r>
              <a:rPr lang="en-US" altLang="zh-CN" sz="1000" dirty="0"/>
              <a:t>(Joseph Haydn) </a:t>
            </a:r>
            <a:r>
              <a:rPr lang="zh-CN" altLang="en-US" sz="1000" dirty="0"/>
              <a:t>的判决据说比他大一辈，据说他在 </a:t>
            </a:r>
            <a:r>
              <a:rPr lang="en-US" altLang="zh-CN" sz="1000" dirty="0"/>
              <a:t>1785 </a:t>
            </a:r>
            <a:r>
              <a:rPr lang="zh-CN" altLang="en-US" sz="1000" dirty="0"/>
              <a:t>年初对他的父亲利奥波德 </a:t>
            </a:r>
            <a:r>
              <a:rPr lang="en-US" altLang="zh-CN" sz="1000" dirty="0"/>
              <a:t>(Leopold) </a:t>
            </a:r>
            <a:r>
              <a:rPr lang="zh-CN" altLang="en-US" sz="1000" dirty="0"/>
              <a:t>说：</a:t>
            </a:r>
            <a:r>
              <a:rPr lang="en-US" altLang="zh-CN" sz="1000" dirty="0"/>
              <a:t>»</a:t>
            </a:r>
            <a:r>
              <a:rPr lang="zh-CN" altLang="en-US" sz="1000" dirty="0"/>
              <a:t>上帝作证，当我作为一个正直的人告诉你，你的儿子是我个人认识的最伟大的作曲家，或者只知道名字。 他很有品味，更重要的是，他对莫扎特的作曲艺术有着深入的了解，这是几年前他无法想象或希望的。</a:t>
            </a:r>
            <a:endParaRPr lang="de-DE" altLang="zh-CN" sz="1000" dirty="0"/>
          </a:p>
          <a:p>
            <a:endParaRPr lang="de-DE" sz="1000" dirty="0"/>
          </a:p>
          <a:p>
            <a:r>
              <a:rPr lang="zh-CN" altLang="en-US" sz="1000" dirty="0"/>
              <a:t>作为一名自由职业者、失业的音乐家的生活显然给了莫扎特这样的翅膀，使他的创造能力和创造性工作达到了一个质的新水平。 伟大的文化社会学家诺伯特</a:t>
            </a:r>
            <a:r>
              <a:rPr lang="en-US" altLang="zh-CN" sz="1000" dirty="0"/>
              <a:t>·</a:t>
            </a:r>
            <a:r>
              <a:rPr lang="zh-CN" altLang="en-US" sz="1000" dirty="0"/>
              <a:t>埃利亚斯形象地描述了莫扎特由此从“工匠的艺术”走向“艺术家的艺术”的这一步。 前者的本质主要是通过专业的安全感和精湛的工艺来满足客户（即雇主）通常标准化的品味标准，而后者则可以实现一种新的艺术想象力形式，比以前更加个性化以前可能。 热爱艺术和知识渊博的公众现在是决定性的评判者，在物质成功方面也是如此。 如果音乐的制作者和消费者原则上在同一水平上相遇，那么社会不对称就可以在这个过程中得到解决</a:t>
            </a:r>
            <a:r>
              <a:rPr lang="en-US" altLang="zh-CN" sz="1000" dirty="0"/>
              <a:t>——</a:t>
            </a:r>
            <a:r>
              <a:rPr lang="zh-CN" altLang="en-US" sz="1000" dirty="0"/>
              <a:t>毫无疑问，这对莫扎特来说一定是一个从根本上令人同情的、有吸引力的想法。</a:t>
            </a:r>
            <a:endParaRPr lang="en-US" sz="1000" dirty="0"/>
          </a:p>
        </p:txBody>
      </p:sp>
      <p:pic>
        <p:nvPicPr>
          <p:cNvPr id="6" name="Grafik 5">
            <a:extLst>
              <a:ext uri="{FF2B5EF4-FFF2-40B4-BE49-F238E27FC236}">
                <a16:creationId xmlns:a16="http://schemas.microsoft.com/office/drawing/2014/main" id="{569AAB7A-286C-02AD-9660-A1AD57237540}"/>
              </a:ext>
            </a:extLst>
          </p:cNvPr>
          <p:cNvPicPr>
            <a:picLocks noChangeAspect="1"/>
          </p:cNvPicPr>
          <p:nvPr/>
        </p:nvPicPr>
        <p:blipFill>
          <a:blip r:embed="rId2"/>
          <a:stretch>
            <a:fillRect/>
          </a:stretch>
        </p:blipFill>
        <p:spPr>
          <a:xfrm>
            <a:off x="1726129" y="0"/>
            <a:ext cx="1500743" cy="1070843"/>
          </a:xfrm>
          <a:prstGeom prst="rect">
            <a:avLst/>
          </a:prstGeom>
        </p:spPr>
      </p:pic>
    </p:spTree>
    <p:extLst>
      <p:ext uri="{BB962C8B-B14F-4D97-AF65-F5344CB8AC3E}">
        <p14:creationId xmlns:p14="http://schemas.microsoft.com/office/powerpoint/2010/main" val="3465965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B6F6B0D0-874B-E680-8EC7-7BAD313BF94E}"/>
              </a:ext>
            </a:extLst>
          </p:cNvPr>
          <p:cNvSpPr txBox="1"/>
          <p:nvPr/>
        </p:nvSpPr>
        <p:spPr>
          <a:xfrm>
            <a:off x="77638" y="1244374"/>
            <a:ext cx="5520905" cy="5478423"/>
          </a:xfrm>
          <a:prstGeom prst="rect">
            <a:avLst/>
          </a:prstGeom>
          <a:noFill/>
        </p:spPr>
        <p:txBody>
          <a:bodyPr wrap="square">
            <a:spAutoFit/>
          </a:bodyPr>
          <a:lstStyle/>
          <a:p>
            <a:r>
              <a:rPr lang="zh-CN" altLang="en-US" sz="1000" dirty="0"/>
              <a:t>能够以一种特别大胆的方式进行美学处理的可能性与此齐头并进，但同时也产生了一种新的依赖性：需要用自己的音乐找到一种特殊的艺术“品味”，以适应以某种方式为他服务。 只有当听众完全被他音乐的形式和声音所打动并始终投入其中时，他才能确保继续驾驭成功的浪潮。 由于观众总是喜怒无常，他们的好感可能会在短时间内转向不同的方向和不同的人，因此必须始终考虑一定的风险。 在这种情况下，“免费”并不是真正的“免费”； 自由的要素总是相对的，本质上是模棱两可的。</a:t>
            </a:r>
            <a:endParaRPr lang="de-DE" altLang="zh-CN" sz="1000" dirty="0"/>
          </a:p>
          <a:p>
            <a:endParaRPr lang="de-DE" sz="1000" dirty="0"/>
          </a:p>
          <a:p>
            <a:r>
              <a:rPr lang="zh-CN" altLang="en-US" sz="1000" dirty="0"/>
              <a:t>这对莫扎特来说是一个挑战，尤其是涉及到大规模、劳动密集型作品时。 即使他因创作舞台剧而获得固定费用</a:t>
            </a:r>
            <a:r>
              <a:rPr lang="en-US" altLang="zh-CN" sz="1000" dirty="0"/>
              <a:t>——</a:t>
            </a:r>
            <a:r>
              <a:rPr lang="zh-CN" altLang="en-US" sz="1000" dirty="0"/>
              <a:t>三部 </a:t>
            </a:r>
            <a:r>
              <a:rPr lang="en-US" altLang="zh-CN" sz="1000" dirty="0"/>
              <a:t>Da Ponte </a:t>
            </a:r>
            <a:r>
              <a:rPr lang="zh-CN" altLang="en-US" sz="1000" dirty="0"/>
              <a:t>歌剧的佣金分别达到 </a:t>
            </a:r>
            <a:r>
              <a:rPr lang="en-US" altLang="zh-CN" sz="1000" dirty="0"/>
              <a:t>200 </a:t>
            </a:r>
            <a:r>
              <a:rPr lang="zh-CN" altLang="en-US" sz="1000" dirty="0"/>
              <a:t>杜卡特甚至更多</a:t>
            </a:r>
            <a:r>
              <a:rPr lang="en-US" altLang="zh-CN" sz="1000" dirty="0"/>
              <a:t>——</a:t>
            </a:r>
            <a:r>
              <a:rPr lang="zh-CN" altLang="en-US" sz="1000" dirty="0"/>
              <a:t>观众的行为，无论是宫廷贵族还是资产阶级，都是一样的，但绝不是次要的意思。 它决定了成功与失败，因此也决定了剧院可能的更长时间存在或复兴，也决定了任何外国制作。 </a:t>
            </a:r>
            <a:r>
              <a:rPr lang="en-US" altLang="zh-CN" sz="1000" dirty="0"/>
              <a:t>1787 </a:t>
            </a:r>
            <a:r>
              <a:rPr lang="zh-CN" altLang="en-US" sz="1000" dirty="0"/>
              <a:t>年秋天，</a:t>
            </a:r>
            <a:r>
              <a:rPr lang="en-US" altLang="zh-CN" sz="1000" dirty="0"/>
              <a:t>《</a:t>
            </a:r>
            <a:r>
              <a:rPr lang="zh-CN" altLang="en-US" sz="1000" dirty="0"/>
              <a:t>唐璜</a:t>
            </a:r>
            <a:r>
              <a:rPr lang="en-US" altLang="zh-CN" sz="1000" dirty="0"/>
              <a:t>》</a:t>
            </a:r>
            <a:r>
              <a:rPr lang="zh-CN" altLang="en-US" sz="1000" dirty="0"/>
              <a:t>在布拉格的首演无异于莫扎特的胜利，但次年 </a:t>
            </a:r>
            <a:r>
              <a:rPr lang="en-US" altLang="zh-CN" sz="1000" dirty="0"/>
              <a:t>5 </a:t>
            </a:r>
            <a:r>
              <a:rPr lang="zh-CN" altLang="en-US" sz="1000" dirty="0"/>
              <a:t>月在他的第二故乡维也纳，这部作品的反响要低得多。 人们只能推测其中的原因，因为莫扎特是该市著名的艺术人物，尽管竞争激烈，但由于第一部</a:t>
            </a:r>
            <a:r>
              <a:rPr lang="en-US" altLang="zh-CN" sz="1000" dirty="0"/>
              <a:t>《</a:t>
            </a:r>
            <a:r>
              <a:rPr lang="zh-CN" altLang="en-US" sz="1000" dirty="0"/>
              <a:t>费加罗的婚礼</a:t>
            </a:r>
            <a:r>
              <a:rPr lang="en-US" altLang="zh-CN" sz="1000" dirty="0"/>
              <a:t>》</a:t>
            </a:r>
            <a:r>
              <a:rPr lang="zh-CN" altLang="en-US" sz="1000" dirty="0"/>
              <a:t>，他被认为是意大利歌剧领域极具原创性的作曲家仅仅两年前。</a:t>
            </a:r>
            <a:endParaRPr lang="de-DE" altLang="zh-CN" sz="1000" dirty="0"/>
          </a:p>
          <a:p>
            <a:endParaRPr lang="de-DE" sz="1000" dirty="0"/>
          </a:p>
          <a:p>
            <a:r>
              <a:rPr lang="zh-CN" altLang="en-US" sz="1000" dirty="0"/>
              <a:t>莫扎特抵达维也纳后，皇帝约瑟夫二世就非常喜欢他，他亲自下令演奏</a:t>
            </a:r>
            <a:r>
              <a:rPr lang="en-US" altLang="zh-CN" sz="1000" dirty="0"/>
              <a:t>《</a:t>
            </a:r>
            <a:r>
              <a:rPr lang="zh-CN" altLang="en-US" sz="1000" dirty="0"/>
              <a:t>唐璜</a:t>
            </a:r>
            <a:r>
              <a:rPr lang="en-US" altLang="zh-CN" sz="1000" dirty="0"/>
              <a:t>》</a:t>
            </a:r>
            <a:r>
              <a:rPr lang="zh-CN" altLang="en-US" sz="1000" dirty="0"/>
              <a:t>。 他的个人欣赏是显而易见的，但他不能代表整个观众：</a:t>
            </a:r>
            <a:r>
              <a:rPr lang="en-US" altLang="zh-CN" sz="1000" dirty="0"/>
              <a:t>»</a:t>
            </a:r>
            <a:r>
              <a:rPr lang="zh-CN" altLang="en-US" sz="1000" dirty="0"/>
              <a:t>这部作品是天堂般的，它比费加罗的婚礼还要美丽，但它对我的维也纳人来说一点也不好吃。</a:t>
            </a:r>
            <a:r>
              <a:rPr lang="en-US" altLang="zh-CN" sz="1000" dirty="0"/>
              <a:t>« Als Lorenzo Da Ponte</a:t>
            </a:r>
            <a:r>
              <a:rPr lang="zh-CN" altLang="en-US" sz="1000" dirty="0"/>
              <a:t>，谁将君主的这一声明传递给了莫扎特 </a:t>
            </a:r>
            <a:r>
              <a:rPr lang="en-US" altLang="zh-CN" sz="1000" dirty="0"/>
              <a:t>- </a:t>
            </a:r>
            <a:r>
              <a:rPr lang="zh-CN" altLang="en-US" sz="1000" dirty="0"/>
              <a:t>当他报告此事时，据说他回答说：“给他们时间咀嚼。”歌剧之三，这在艺术上当然要求很高，但也有明显的倾向 </a:t>
            </a:r>
            <a:r>
              <a:rPr lang="en-US" altLang="zh-CN" sz="1000" dirty="0"/>
              <a:t>» popular« </a:t>
            </a:r>
            <a:r>
              <a:rPr lang="zh-CN" altLang="en-US" sz="1000" dirty="0"/>
              <a:t>在声音的外面。</a:t>
            </a:r>
            <a:endParaRPr lang="de-DE" altLang="zh-CN" sz="1000" dirty="0"/>
          </a:p>
          <a:p>
            <a:endParaRPr lang="de-DE" sz="1000" dirty="0"/>
          </a:p>
          <a:p>
            <a:r>
              <a:rPr lang="zh-CN" altLang="en-US" sz="1000" dirty="0"/>
              <a:t>在所有这一切中，我们应该记住，莫扎特歌剧的大多数参观者都是贵族，这些歌剧是在宫廷剧院上演的，具有特殊的技术潜力、人力资源和艺术技能，这并非没有道理。 作为中产阶级出身的艺术家，莫扎特与这些人和这些家庭有着完全矛盾的关系。 一方面，他依赖他们，因为他在他们家里授课，他们购买了他要印刷的作品，并由出版商提供，而且他们大部分也是他的音乐学院的订阅者，另一方面另一方面，他们让他乐于创造间接依赖，特别是因为它是基于明显的社会不平等。 如果没有维也纳贵族，他也可以期待他对艺术的崇高，有时甚至是精英主义的要求，作为“自由音乐家”的存在似乎是不可能的；如果没有他对权力的要求，即使在审美问题上，他可能会感觉更好</a:t>
            </a:r>
            <a:r>
              <a:rPr lang="en-US" altLang="zh-CN" sz="1000" dirty="0"/>
              <a:t>. </a:t>
            </a:r>
            <a:r>
              <a:rPr lang="zh-CN" altLang="en-US" sz="1000" dirty="0"/>
              <a:t>但即使是这个论点最终也必须未经证实。 莫扎特当然不是革命者，他太过坚定地植根于“旧制度”的传统中，但他是一个懂得反抗的人</a:t>
            </a:r>
            <a:r>
              <a:rPr lang="en-US" altLang="zh-CN" sz="1000" dirty="0"/>
              <a:t>——</a:t>
            </a:r>
            <a:r>
              <a:rPr lang="zh-CN" altLang="en-US" sz="1000" dirty="0"/>
              <a:t>反抗他在萨尔茨堡的雇主，也反抗他的父亲，他违背了父亲的意愿做了很多事情，说了算。 首先也是最重要的，这包括迈向作为音乐家的独立，迈向自我选择和自我决定的自由，这不是绝对的，也不可能是绝对的。 各种各样的限制起作用了，莫扎特常常不得不痛苦地经历这些限制</a:t>
            </a:r>
            <a:r>
              <a:rPr lang="en-US" altLang="zh-CN" sz="1000" dirty="0"/>
              <a:t>——</a:t>
            </a:r>
            <a:r>
              <a:rPr lang="zh-CN" altLang="en-US" sz="1000" dirty="0"/>
              <a:t>然而，洛伦佐</a:t>
            </a:r>
            <a:r>
              <a:rPr lang="en-US" altLang="zh-CN" sz="1000" dirty="0"/>
              <a:t>·</a:t>
            </a:r>
            <a:r>
              <a:rPr lang="zh-CN" altLang="en-US" sz="1000" dirty="0"/>
              <a:t>达庞特 </a:t>
            </a:r>
            <a:r>
              <a:rPr lang="en-US" altLang="zh-CN" sz="1000" dirty="0"/>
              <a:t>(Lorenzo Da Ponte) </a:t>
            </a:r>
            <a:r>
              <a:rPr lang="zh-CN" altLang="en-US" sz="1000" dirty="0"/>
              <a:t>的唐</a:t>
            </a:r>
            <a:r>
              <a:rPr lang="en-US" altLang="zh-CN" sz="1000" dirty="0"/>
              <a:t>·</a:t>
            </a:r>
            <a:r>
              <a:rPr lang="zh-CN" altLang="en-US" sz="1000" dirty="0"/>
              <a:t>乔瓦尼 </a:t>
            </a:r>
            <a:r>
              <a:rPr lang="en-US" altLang="zh-CN" sz="1000" dirty="0"/>
              <a:t>(Don Giovanni) &amp; Co. </a:t>
            </a:r>
            <a:r>
              <a:rPr lang="zh-CN" altLang="en-US" sz="1000" dirty="0"/>
              <a:t>的感叹，</a:t>
            </a:r>
            <a:r>
              <a:rPr lang="en-US" altLang="zh-CN" sz="1000" dirty="0"/>
              <a:t>»Viva la </a:t>
            </a:r>
            <a:r>
              <a:rPr lang="en-US" altLang="zh-CN" sz="1000" dirty="0" err="1"/>
              <a:t>libertà</a:t>
            </a:r>
            <a:r>
              <a:rPr lang="en-US" altLang="zh-CN" sz="1000" dirty="0"/>
              <a:t>!« </a:t>
            </a:r>
            <a:r>
              <a:rPr lang="zh-CN" altLang="en-US" sz="1000" dirty="0"/>
              <a:t>将主人公放在嘴里，可能是从他的灵魂中说出来的。 因为在这首充满力量、自信的合唱中，可以找到他思想的完全真实的表达。</a:t>
            </a:r>
            <a:endParaRPr lang="en-US" sz="1000" dirty="0"/>
          </a:p>
        </p:txBody>
      </p:sp>
      <p:pic>
        <p:nvPicPr>
          <p:cNvPr id="6" name="Grafik 5">
            <a:extLst>
              <a:ext uri="{FF2B5EF4-FFF2-40B4-BE49-F238E27FC236}">
                <a16:creationId xmlns:a16="http://schemas.microsoft.com/office/drawing/2014/main" id="{569AAB7A-286C-02AD-9660-A1AD57237540}"/>
              </a:ext>
            </a:extLst>
          </p:cNvPr>
          <p:cNvPicPr>
            <a:picLocks noChangeAspect="1"/>
          </p:cNvPicPr>
          <p:nvPr/>
        </p:nvPicPr>
        <p:blipFill>
          <a:blip r:embed="rId2"/>
          <a:stretch>
            <a:fillRect/>
          </a:stretch>
        </p:blipFill>
        <p:spPr>
          <a:xfrm>
            <a:off x="1726129" y="0"/>
            <a:ext cx="1500743" cy="1070843"/>
          </a:xfrm>
          <a:prstGeom prst="rect">
            <a:avLst/>
          </a:prstGeom>
        </p:spPr>
      </p:pic>
    </p:spTree>
    <p:extLst>
      <p:ext uri="{BB962C8B-B14F-4D97-AF65-F5344CB8AC3E}">
        <p14:creationId xmlns:p14="http://schemas.microsoft.com/office/powerpoint/2010/main" val="2884597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F2CC38FF-19C1-FC61-6AF7-A89B2E5BD763}"/>
              </a:ext>
            </a:extLst>
          </p:cNvPr>
          <p:cNvPicPr>
            <a:picLocks noChangeAspect="1"/>
          </p:cNvPicPr>
          <p:nvPr/>
        </p:nvPicPr>
        <p:blipFill rotWithShape="1">
          <a:blip r:embed="rId2">
            <a:extLst>
              <a:ext uri="{28A0092B-C50C-407E-A947-70E740481C1C}">
                <a14:useLocalDpi xmlns:a14="http://schemas.microsoft.com/office/drawing/2010/main" val="0"/>
              </a:ext>
            </a:extLst>
          </a:blip>
          <a:srcRect l="6166" r="4821" b="-2"/>
          <a:stretch/>
        </p:blipFill>
        <p:spPr>
          <a:xfrm>
            <a:off x="261405" y="321732"/>
            <a:ext cx="4610854" cy="3017405"/>
          </a:xfrm>
          <a:prstGeom prst="rect">
            <a:avLst/>
          </a:prstGeom>
        </p:spPr>
      </p:pic>
      <p:pic>
        <p:nvPicPr>
          <p:cNvPr id="3" name="Grafik 2">
            <a:extLst>
              <a:ext uri="{FF2B5EF4-FFF2-40B4-BE49-F238E27FC236}">
                <a16:creationId xmlns:a16="http://schemas.microsoft.com/office/drawing/2014/main" id="{EB097204-EBEE-1F7B-26BF-0CB771E18C83}"/>
              </a:ext>
            </a:extLst>
          </p:cNvPr>
          <p:cNvPicPr>
            <a:picLocks noChangeAspect="1"/>
          </p:cNvPicPr>
          <p:nvPr/>
        </p:nvPicPr>
        <p:blipFill rotWithShape="1">
          <a:blip r:embed="rId3">
            <a:extLst>
              <a:ext uri="{28A0092B-C50C-407E-A947-70E740481C1C}">
                <a14:useLocalDpi xmlns:a14="http://schemas.microsoft.com/office/drawing/2010/main" val="0"/>
              </a:ext>
            </a:extLst>
          </a:blip>
          <a:srcRect t="209" r="-11" b="5098"/>
          <a:stretch/>
        </p:blipFill>
        <p:spPr>
          <a:xfrm>
            <a:off x="4888465" y="133350"/>
            <a:ext cx="4943419" cy="6410325"/>
          </a:xfrm>
          <a:prstGeom prst="rect">
            <a:avLst/>
          </a:prstGeom>
        </p:spPr>
      </p:pic>
      <p:pic>
        <p:nvPicPr>
          <p:cNvPr id="4" name="Grafik 3" descr="Ein Bild, das Text, Screenshot, Dokument enthält.&#10;&#10;Automatisch generierte Beschreibung">
            <a:extLst>
              <a:ext uri="{FF2B5EF4-FFF2-40B4-BE49-F238E27FC236}">
                <a16:creationId xmlns:a16="http://schemas.microsoft.com/office/drawing/2014/main" id="{9DC832A2-01F5-1F83-EF89-6425FE5F8F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405" y="3260280"/>
            <a:ext cx="5147187" cy="3275988"/>
          </a:xfrm>
          <a:prstGeom prst="rect">
            <a:avLst/>
          </a:prstGeom>
        </p:spPr>
      </p:pic>
    </p:spTree>
    <p:extLst>
      <p:ext uri="{BB962C8B-B14F-4D97-AF65-F5344CB8AC3E}">
        <p14:creationId xmlns:p14="http://schemas.microsoft.com/office/powerpoint/2010/main" val="391557954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7438</Words>
  <Application>Microsoft Macintosh PowerPoint</Application>
  <PresentationFormat>A4 Paper (210x297 mm)</PresentationFormat>
  <Paragraphs>71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325</cp:revision>
  <cp:lastPrinted>2022-12-15T13:45:23Z</cp:lastPrinted>
  <dcterms:created xsi:type="dcterms:W3CDTF">2022-11-07T20:45:57Z</dcterms:created>
  <dcterms:modified xsi:type="dcterms:W3CDTF">2023-10-14T15:01:51Z</dcterms:modified>
</cp:coreProperties>
</file>

<file path=docProps/thumbnail.jpeg>
</file>